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92" r:id="rId2"/>
    <p:sldId id="257" r:id="rId3"/>
    <p:sldId id="259" r:id="rId4"/>
    <p:sldId id="267" r:id="rId5"/>
    <p:sldId id="269" r:id="rId6"/>
    <p:sldId id="293" r:id="rId7"/>
    <p:sldId id="270" r:id="rId8"/>
    <p:sldId id="264" r:id="rId9"/>
    <p:sldId id="271" r:id="rId10"/>
    <p:sldId id="273" r:id="rId11"/>
    <p:sldId id="274" r:id="rId12"/>
    <p:sldId id="265" r:id="rId13"/>
    <p:sldId id="272" r:id="rId14"/>
    <p:sldId id="266" r:id="rId15"/>
    <p:sldId id="294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295B"/>
    <a:srgbClr val="146C46"/>
    <a:srgbClr val="1B2C5F"/>
    <a:srgbClr val="FFFE96"/>
    <a:srgbClr val="800000"/>
    <a:srgbClr val="9FD2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13"/>
    <p:restoredTop sz="94021" autoAdjust="0"/>
  </p:normalViewPr>
  <p:slideViewPr>
    <p:cSldViewPr snapToGrid="0" snapToObjects="1">
      <p:cViewPr varScale="1">
        <p:scale>
          <a:sx n="77" d="100"/>
          <a:sy n="77" d="100"/>
        </p:scale>
        <p:origin x="11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03698-48F1-4D73-95E1-AAD7E6A3304B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D27C7-4046-40E3-96B3-6F8F8C466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29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 dan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2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berbeda</a:t>
            </a:r>
            <a:r>
              <a:rPr lang="en-US" dirty="0"/>
              <a:t>,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git </a:t>
            </a:r>
            <a:r>
              <a:rPr lang="en-US" dirty="0" err="1"/>
              <a:t>tanpa</a:t>
            </a:r>
            <a:r>
              <a:rPr lang="en-US" dirty="0"/>
              <a:t> git hub, </a:t>
            </a:r>
            <a:r>
              <a:rPr lang="en-US" dirty="0" err="1"/>
              <a:t>bisa</a:t>
            </a:r>
            <a:r>
              <a:rPr lang="en-US" dirty="0"/>
              <a:t> juga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tanpa</a:t>
            </a:r>
            <a:r>
              <a:rPr lang="en-US" dirty="0"/>
              <a:t> install git </a:t>
            </a:r>
            <a:r>
              <a:rPr lang="en-US" dirty="0" err="1"/>
              <a:t>tapi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juga di </a:t>
            </a:r>
            <a:r>
              <a:rPr lang="en-US" dirty="0" err="1"/>
              <a:t>gabungkan</a:t>
            </a:r>
            <a:r>
              <a:rPr lang="en-US" dirty="0"/>
              <a:t>, </a:t>
            </a:r>
            <a:r>
              <a:rPr lang="en-US" dirty="0" err="1"/>
              <a:t>keap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2239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Checkout </a:t>
            </a:r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pindah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komit</a:t>
            </a:r>
            <a:r>
              <a:rPr lang="en-US" dirty="0"/>
              <a:t>. Remote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jadiin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 dirty="0" err="1"/>
              <a:t>sbg</a:t>
            </a:r>
            <a:r>
              <a:rPr lang="en-US" dirty="0"/>
              <a:t> remote </a:t>
            </a:r>
            <a:r>
              <a:rPr lang="en-US" dirty="0" err="1"/>
              <a:t>shingg</a:t>
            </a:r>
            <a:r>
              <a:rPr lang="en-US" dirty="0"/>
              <a:t> </a:t>
            </a:r>
            <a:r>
              <a:rPr lang="en-US" dirty="0" err="1"/>
              <a:t>bsa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clone, </a:t>
            </a:r>
            <a:r>
              <a:rPr lang="en-US" dirty="0" err="1"/>
              <a:t>utk</a:t>
            </a:r>
            <a:r>
              <a:rPr lang="en-US" dirty="0"/>
              <a:t> </a:t>
            </a:r>
            <a:r>
              <a:rPr lang="en-US" dirty="0" err="1"/>
              <a:t>ambil</a:t>
            </a:r>
            <a:r>
              <a:rPr lang="en-US" dirty="0"/>
              <a:t> repo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remot</a:t>
            </a:r>
            <a:r>
              <a:rPr lang="en-US" dirty="0"/>
              <a:t> </a:t>
            </a:r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biar</a:t>
            </a:r>
            <a:r>
              <a:rPr lang="en-US" dirty="0"/>
              <a:t> </a:t>
            </a:r>
            <a:r>
              <a:rPr lang="en-US" dirty="0" err="1"/>
              <a:t>nyambung</a:t>
            </a:r>
            <a:r>
              <a:rPr lang="en-US" dirty="0"/>
              <a:t>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56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Nah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manual </a:t>
            </a:r>
            <a:r>
              <a:rPr lang="en-US" dirty="0" err="1"/>
              <a:t>dalam</a:t>
            </a:r>
            <a:r>
              <a:rPr lang="en-US" dirty="0"/>
              <a:t> version control, </a:t>
            </a:r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nya</a:t>
            </a:r>
            <a:r>
              <a:rPr lang="en-US" dirty="0"/>
              <a:t> </a:t>
            </a:r>
            <a:r>
              <a:rPr lang="en-US" dirty="0" err="1"/>
              <a:t>filenya</a:t>
            </a:r>
            <a:r>
              <a:rPr lang="en-US" dirty="0"/>
              <a:t> </a:t>
            </a:r>
            <a:r>
              <a:rPr lang="en-US" dirty="0" err="1"/>
              <a:t>banyak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0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 kalua </a:t>
            </a:r>
            <a:r>
              <a:rPr lang="en-US" dirty="0" err="1"/>
              <a:t>membuat</a:t>
            </a:r>
            <a:r>
              <a:rPr lang="en-US" dirty="0"/>
              <a:t> software </a:t>
            </a:r>
            <a:r>
              <a:rPr lang="en-US" dirty="0" err="1"/>
              <a:t>berbagi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front end, back end. </a:t>
            </a:r>
            <a:r>
              <a:rPr lang="en-US" dirty="0" err="1"/>
              <a:t>Nanti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cukup</a:t>
            </a:r>
            <a:r>
              <a:rPr lang="en-US" dirty="0"/>
              <a:t> repot </a:t>
            </a:r>
            <a:r>
              <a:rPr lang="en-US" dirty="0" err="1"/>
              <a:t>kalo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dijadikan</a:t>
            </a:r>
            <a:r>
              <a:rPr lang="en-US" dirty="0"/>
              <a:t> 1, nah </a:t>
            </a:r>
            <a:r>
              <a:rPr lang="en-US" dirty="0" err="1"/>
              <a:t>utk</a:t>
            </a:r>
            <a:r>
              <a:rPr lang="en-US" dirty="0"/>
              <a:t> </a:t>
            </a:r>
            <a:r>
              <a:rPr lang="en-US" dirty="0" err="1"/>
              <a:t>mengatasi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make version control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melacak</a:t>
            </a:r>
            <a:r>
              <a:rPr lang="en-US" dirty="0"/>
              <a:t> </a:t>
            </a:r>
            <a:r>
              <a:rPr lang="en-US" dirty="0" err="1"/>
              <a:t>histori</a:t>
            </a:r>
            <a:r>
              <a:rPr lang="en-US" dirty="0"/>
              <a:t> </a:t>
            </a:r>
            <a:r>
              <a:rPr lang="en-US" dirty="0" err="1"/>
              <a:t>perubahan</a:t>
            </a:r>
            <a:r>
              <a:rPr lang="en-US" dirty="0"/>
              <a:t> juga,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googledrive</a:t>
            </a:r>
            <a:r>
              <a:rPr lang="en-US" dirty="0"/>
              <a:t> </a:t>
            </a:r>
            <a:r>
              <a:rPr lang="en-US" dirty="0" err="1"/>
              <a:t>tapi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sefleksibel</a:t>
            </a:r>
            <a:r>
              <a:rPr lang="en-US" dirty="0"/>
              <a:t> </a:t>
            </a:r>
            <a:r>
              <a:rPr lang="en-US" dirty="0" err="1"/>
              <a:t>khusus</a:t>
            </a:r>
            <a:r>
              <a:rPr lang="en-US" dirty="0"/>
              <a:t> </a:t>
            </a:r>
            <a:r>
              <a:rPr lang="en-US" dirty="0" err="1"/>
              <a:t>utk</a:t>
            </a:r>
            <a:r>
              <a:rPr lang="en-US" dirty="0"/>
              <a:t> source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501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Gk</a:t>
            </a:r>
            <a:r>
              <a:rPr lang="en-US" dirty="0"/>
              <a:t>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kopas</a:t>
            </a:r>
            <a:r>
              <a:rPr lang="en-US" dirty="0"/>
              <a:t> </a:t>
            </a:r>
            <a:r>
              <a:rPr lang="en-US" dirty="0" err="1"/>
              <a:t>gnt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spt</a:t>
            </a:r>
            <a:r>
              <a:rPr lang="en-US" dirty="0"/>
              <a:t> revisi2 </a:t>
            </a:r>
            <a:r>
              <a:rPr lang="en-US" dirty="0" err="1"/>
              <a:t>tadi</a:t>
            </a:r>
            <a:r>
              <a:rPr lang="en-US" dirty="0"/>
              <a:t>, Tau </a:t>
            </a:r>
            <a:r>
              <a:rPr lang="en-US" dirty="0" err="1"/>
              <a:t>siapa</a:t>
            </a:r>
            <a:r>
              <a:rPr lang="en-US" dirty="0"/>
              <a:t> yang </a:t>
            </a:r>
            <a:r>
              <a:rPr lang="en-US" dirty="0" err="1"/>
              <a:t>merubah</a:t>
            </a:r>
            <a:r>
              <a:rPr lang="en-US" dirty="0"/>
              <a:t> mana </a:t>
            </a:r>
            <a:r>
              <a:rPr lang="en-US" dirty="0" err="1"/>
              <a:t>diubah</a:t>
            </a:r>
            <a:r>
              <a:rPr lang="en-US" dirty="0"/>
              <a:t> </a:t>
            </a:r>
            <a:r>
              <a:rPr lang="en-US" dirty="0" err="1"/>
              <a:t>gitu</a:t>
            </a:r>
            <a:r>
              <a:rPr lang="en-US" dirty="0"/>
              <a:t>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23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Gk</a:t>
            </a:r>
            <a:r>
              <a:rPr lang="en-US" dirty="0"/>
              <a:t>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kopas</a:t>
            </a:r>
            <a:r>
              <a:rPr lang="en-US" dirty="0"/>
              <a:t> </a:t>
            </a:r>
            <a:r>
              <a:rPr lang="en-US" dirty="0" err="1"/>
              <a:t>gnt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spt</a:t>
            </a:r>
            <a:r>
              <a:rPr lang="en-US" dirty="0"/>
              <a:t> revisi2 </a:t>
            </a:r>
            <a:r>
              <a:rPr lang="en-US" dirty="0" err="1"/>
              <a:t>tadi</a:t>
            </a:r>
            <a:r>
              <a:rPr lang="en-US" dirty="0"/>
              <a:t>, Tau </a:t>
            </a:r>
            <a:r>
              <a:rPr lang="en-US" dirty="0" err="1"/>
              <a:t>siapa</a:t>
            </a:r>
            <a:r>
              <a:rPr lang="en-US" dirty="0"/>
              <a:t> yang </a:t>
            </a:r>
            <a:r>
              <a:rPr lang="en-US" dirty="0" err="1"/>
              <a:t>merubah</a:t>
            </a:r>
            <a:r>
              <a:rPr lang="en-US" dirty="0"/>
              <a:t> mana </a:t>
            </a:r>
            <a:r>
              <a:rPr lang="en-US" dirty="0" err="1"/>
              <a:t>diubah</a:t>
            </a:r>
            <a:r>
              <a:rPr lang="en-US" dirty="0"/>
              <a:t> </a:t>
            </a:r>
            <a:r>
              <a:rPr lang="en-US" dirty="0" err="1"/>
              <a:t>gitu</a:t>
            </a:r>
            <a:r>
              <a:rPr lang="en-US" dirty="0"/>
              <a:t>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0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Ketika</a:t>
            </a:r>
            <a:r>
              <a:rPr lang="en-US" dirty="0"/>
              <a:t> </a:t>
            </a:r>
            <a:r>
              <a:rPr lang="en-US" dirty="0" err="1"/>
              <a:t>menambah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ato</a:t>
            </a:r>
            <a:r>
              <a:rPr lang="en-US" dirty="0"/>
              <a:t> </a:t>
            </a:r>
            <a:r>
              <a:rPr lang="en-US" dirty="0" err="1"/>
              <a:t>menghapus</a:t>
            </a:r>
            <a:r>
              <a:rPr lang="en-US" dirty="0"/>
              <a:t> </a:t>
            </a:r>
            <a:r>
              <a:rPr lang="en-US" dirty="0" err="1"/>
              <a:t>baris</a:t>
            </a:r>
            <a:r>
              <a:rPr lang="en-US" dirty="0"/>
              <a:t> mana nah </a:t>
            </a:r>
            <a:r>
              <a:rPr lang="en-US" dirty="0" err="1"/>
              <a:t>itu</a:t>
            </a:r>
            <a:r>
              <a:rPr lang="en-US" dirty="0"/>
              <a:t> Namanya commit,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10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Kalo</a:t>
            </a:r>
            <a:r>
              <a:rPr lang="en-US" dirty="0"/>
              <a:t> make git, </a:t>
            </a:r>
            <a:r>
              <a:rPr lang="en-US" dirty="0" err="1"/>
              <a:t>cukup</a:t>
            </a:r>
            <a:r>
              <a:rPr lang="en-US" dirty="0"/>
              <a:t> 1 folder </a:t>
            </a:r>
            <a:r>
              <a:rPr lang="en-US" dirty="0" err="1"/>
              <a:t>aja</a:t>
            </a:r>
            <a:r>
              <a:rPr lang="en-US" dirty="0"/>
              <a:t>, nah </a:t>
            </a:r>
            <a:r>
              <a:rPr lang="en-US" dirty="0" err="1"/>
              <a:t>nanti</a:t>
            </a:r>
            <a:r>
              <a:rPr lang="en-US" dirty="0"/>
              <a:t> garis2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disebut</a:t>
            </a:r>
            <a:r>
              <a:rPr lang="en-US" dirty="0"/>
              <a:t> </a:t>
            </a:r>
            <a:r>
              <a:rPr lang="en-US" dirty="0" err="1"/>
              <a:t>saja</a:t>
            </a:r>
            <a:r>
              <a:rPr lang="en-US" dirty="0"/>
              <a:t> commit </a:t>
            </a:r>
            <a:r>
              <a:rPr lang="en-US" dirty="0" err="1"/>
              <a:t>ya</a:t>
            </a:r>
            <a:r>
              <a:rPr lang="en-US" dirty="0"/>
              <a:t>, </a:t>
            </a:r>
            <a:r>
              <a:rPr lang="en-US" dirty="0" err="1"/>
              <a:t>nanti</a:t>
            </a:r>
            <a:r>
              <a:rPr lang="en-US" dirty="0"/>
              <a:t> </a:t>
            </a:r>
            <a:r>
              <a:rPr lang="en-US" dirty="0" err="1"/>
              <a:t>comiitnya</a:t>
            </a:r>
            <a:r>
              <a:rPr lang="en-US" dirty="0"/>
              <a:t> </a:t>
            </a:r>
            <a:r>
              <a:rPr lang="en-US" dirty="0" err="1"/>
              <a:t>ngapain</a:t>
            </a:r>
            <a:r>
              <a:rPr lang="en-US" dirty="0"/>
              <a:t> </a:t>
            </a:r>
            <a:r>
              <a:rPr lang="en-US" dirty="0" err="1"/>
              <a:t>aja</a:t>
            </a:r>
            <a:br>
              <a:rPr lang="en-US" dirty="0"/>
            </a:br>
            <a:r>
              <a:rPr lang="en-US" dirty="0" err="1"/>
              <a:t>mulai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. </a:t>
            </a:r>
            <a:r>
              <a:rPr lang="en-US" dirty="0" err="1"/>
              <a:t>Contohkan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koding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560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Gk</a:t>
            </a:r>
            <a:r>
              <a:rPr lang="en-US" dirty="0"/>
              <a:t>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kopas</a:t>
            </a:r>
            <a:r>
              <a:rPr lang="en-US" dirty="0"/>
              <a:t> </a:t>
            </a:r>
            <a:r>
              <a:rPr lang="en-US" dirty="0" err="1"/>
              <a:t>gnt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</a:t>
            </a:r>
            <a:r>
              <a:rPr lang="en-US" dirty="0" err="1"/>
              <a:t>spt</a:t>
            </a:r>
            <a:r>
              <a:rPr lang="en-US" dirty="0"/>
              <a:t> revisi2 </a:t>
            </a:r>
            <a:r>
              <a:rPr lang="en-US" dirty="0" err="1"/>
              <a:t>tadi</a:t>
            </a:r>
            <a:r>
              <a:rPr lang="en-US" dirty="0"/>
              <a:t>, Tau </a:t>
            </a:r>
            <a:r>
              <a:rPr lang="en-US" dirty="0" err="1"/>
              <a:t>siapa</a:t>
            </a:r>
            <a:r>
              <a:rPr lang="en-US" dirty="0"/>
              <a:t> yang </a:t>
            </a:r>
            <a:r>
              <a:rPr lang="en-US" dirty="0" err="1"/>
              <a:t>merubah</a:t>
            </a:r>
            <a:r>
              <a:rPr lang="en-US" dirty="0"/>
              <a:t> mana </a:t>
            </a:r>
            <a:r>
              <a:rPr lang="en-US" dirty="0" err="1"/>
              <a:t>diubah</a:t>
            </a:r>
            <a:r>
              <a:rPr lang="en-US" dirty="0"/>
              <a:t> </a:t>
            </a:r>
            <a:r>
              <a:rPr lang="en-US" dirty="0" err="1"/>
              <a:t>gitu</a:t>
            </a:r>
            <a:r>
              <a:rPr lang="en-US" dirty="0"/>
              <a:t>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249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Nah </a:t>
            </a:r>
            <a:r>
              <a:rPr lang="en-US" dirty="0" err="1"/>
              <a:t>jika</a:t>
            </a:r>
            <a:r>
              <a:rPr lang="en-US" dirty="0"/>
              <a:t> ke2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digabungkan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mempermudah</a:t>
            </a:r>
            <a:r>
              <a:rPr lang="en-US" dirty="0"/>
              <a:t> </a:t>
            </a:r>
            <a:r>
              <a:rPr lang="en-US" dirty="0" err="1"/>
              <a:t>banget</a:t>
            </a:r>
            <a:r>
              <a:rPr lang="en-US" dirty="0"/>
              <a:t>, </a:t>
            </a:r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git </a:t>
            </a:r>
            <a:r>
              <a:rPr lang="en-US" dirty="0" err="1"/>
              <a:t>mengirim</a:t>
            </a:r>
            <a:r>
              <a:rPr lang="en-US" dirty="0"/>
              <a:t> </a:t>
            </a:r>
            <a:r>
              <a:rPr lang="en-US" dirty="0" err="1"/>
              <a:t>projek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, dan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mengambil</a:t>
            </a:r>
            <a:r>
              <a:rPr lang="en-US" dirty="0"/>
              <a:t> repo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D27C7-4046-40E3-96B3-6F8F8C4668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03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4" descr="Download wallpaper 3840x2160 mountains, forest, fog, landscape 4k uhd 16:9  hd background">
            <a:extLst>
              <a:ext uri="{FF2B5EF4-FFF2-40B4-BE49-F238E27FC236}">
                <a16:creationId xmlns:a16="http://schemas.microsoft.com/office/drawing/2014/main" id="{6F217894-A751-4476-A7B9-DA338DBED10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2D066A2-C9B3-42D9-A155-CA7A8846A75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6390471-D141-477C-94AE-E8AF182C0F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97979" y="1276244"/>
            <a:ext cx="996042" cy="1162879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D5CEF819-13A0-438D-A98B-0DD081F1418A}"/>
              </a:ext>
            </a:extLst>
          </p:cNvPr>
          <p:cNvGrpSpPr/>
          <p:nvPr userDrawn="1"/>
        </p:nvGrpSpPr>
        <p:grpSpPr>
          <a:xfrm>
            <a:off x="5463411" y="3882106"/>
            <a:ext cx="1265177" cy="256674"/>
            <a:chOff x="5133474" y="3914273"/>
            <a:chExt cx="1265177" cy="256674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6AEB37-C8E0-40BB-99E6-ADE4186FD00D}"/>
                </a:ext>
              </a:extLst>
            </p:cNvPr>
            <p:cNvSpPr/>
            <p:nvPr/>
          </p:nvSpPr>
          <p:spPr>
            <a:xfrm>
              <a:off x="5133474" y="3914274"/>
              <a:ext cx="256673" cy="256673"/>
            </a:xfrm>
            <a:prstGeom prst="ellipse">
              <a:avLst/>
            </a:prstGeom>
            <a:solidFill>
              <a:srgbClr val="1929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6483D2EA-D636-4909-9A53-1045775EF936}"/>
                </a:ext>
              </a:extLst>
            </p:cNvPr>
            <p:cNvSpPr/>
            <p:nvPr/>
          </p:nvSpPr>
          <p:spPr>
            <a:xfrm>
              <a:off x="5469642" y="3914273"/>
              <a:ext cx="256673" cy="256673"/>
            </a:xfrm>
            <a:prstGeom prst="ellipse">
              <a:avLst/>
            </a:prstGeom>
            <a:solidFill>
              <a:srgbClr val="146C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033AA60-E00B-4815-A3E0-6D054E9A2437}"/>
                </a:ext>
              </a:extLst>
            </p:cNvPr>
            <p:cNvSpPr/>
            <p:nvPr/>
          </p:nvSpPr>
          <p:spPr>
            <a:xfrm>
              <a:off x="5805810" y="3914273"/>
              <a:ext cx="256673" cy="256673"/>
            </a:xfrm>
            <a:prstGeom prst="ellipse">
              <a:avLst/>
            </a:prstGeom>
            <a:solidFill>
              <a:srgbClr val="9FD2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3492920-4E2D-4999-B668-86A7C0748721}"/>
                </a:ext>
              </a:extLst>
            </p:cNvPr>
            <p:cNvSpPr/>
            <p:nvPr/>
          </p:nvSpPr>
          <p:spPr>
            <a:xfrm>
              <a:off x="6141978" y="3914273"/>
              <a:ext cx="256673" cy="256673"/>
            </a:xfrm>
            <a:prstGeom prst="ellipse">
              <a:avLst/>
            </a:prstGeom>
            <a:solidFill>
              <a:srgbClr val="FFFE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9E0D04-B986-0A4A-BEAA-671976E9ED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3747" y="2633246"/>
            <a:ext cx="9144000" cy="584776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41721E-B9D0-A745-BE5C-1390C4E390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63747" y="3350423"/>
            <a:ext cx="9144000" cy="36512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rgbClr val="FFFE9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58ECE-E639-4842-9C94-C376F8368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B9990-9C6C-5749-B299-E2A82D38E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25F72-8E8D-BF46-9382-F4AE80730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1856924-708B-4099-8C26-54E90FBB72BF}"/>
              </a:ext>
            </a:extLst>
          </p:cNvPr>
          <p:cNvGrpSpPr/>
          <p:nvPr userDrawn="1"/>
        </p:nvGrpSpPr>
        <p:grpSpPr>
          <a:xfrm>
            <a:off x="4568947" y="6420510"/>
            <a:ext cx="3390267" cy="266816"/>
            <a:chOff x="3911082" y="124587"/>
            <a:chExt cx="3390267" cy="26681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96E8950-299A-4D49-96CF-F86DE94FC76A}"/>
                </a:ext>
              </a:extLst>
            </p:cNvPr>
            <p:cNvSpPr txBox="1"/>
            <p:nvPr/>
          </p:nvSpPr>
          <p:spPr>
            <a:xfrm>
              <a:off x="4125358" y="129793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sibermu.ac.id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7BC726C-1EF8-41B8-A431-E00A69B2D8EB}"/>
                </a:ext>
              </a:extLst>
            </p:cNvPr>
            <p:cNvSpPr txBox="1"/>
            <p:nvPr/>
          </p:nvSpPr>
          <p:spPr>
            <a:xfrm>
              <a:off x="6214616" y="124587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29EB91AE-DC92-4CCE-B279-6846A322E0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tx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139783" y="174257"/>
              <a:ext cx="1047715" cy="179740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758B3375-B932-4F65-A17C-F75D3B7AFE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911082" y="174257"/>
              <a:ext cx="196398" cy="1960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0849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6653A-136D-5E44-9EF9-6C608A30D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57D8A5-603C-D94E-8A95-293D6817A5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2346960"/>
            <a:ext cx="6172200" cy="3514090"/>
          </a:xfrm>
        </p:spPr>
        <p:txBody>
          <a:bodyPr/>
          <a:lstStyle>
            <a:lvl1pPr marL="0" indent="0">
              <a:buNone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583956-34C2-A849-9B9C-ACD8816FC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46960"/>
            <a:ext cx="3932237" cy="3522028"/>
          </a:xfr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73F75-CD54-EA40-A0FC-516F6E9CB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B18021-49C1-9A49-B79E-05677BF62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575F9-FAA5-2D42-AEB5-CB33A6565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408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0EF51-EFA0-7E45-A515-DB6A1DA27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6480"/>
            <a:ext cx="10515600" cy="644208"/>
          </a:xfrm>
        </p:spPr>
        <p:txBody>
          <a:bodyPr/>
          <a:lstStyle>
            <a:lvl1pPr algn="ctr"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E043C8-EE8F-0F44-BEBE-10291F298D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6639"/>
            <a:ext cx="10515600" cy="3850323"/>
          </a:xfrm>
        </p:spPr>
        <p:txBody>
          <a:bodyPr vert="eaVert"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66290-FDA2-934E-A7F8-E54C759A8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E02E06-7D33-9C4D-A538-3DF75D64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E414DB-8756-D54C-A095-780F4AA9E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886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2C7461-E2A8-9243-BB18-04CA3184ED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2285999"/>
            <a:ext cx="2628900" cy="3890964"/>
          </a:xfrm>
        </p:spPr>
        <p:txBody>
          <a:bodyPr vert="eaVert">
            <a:normAutofit/>
          </a:bodyPr>
          <a:lstStyle>
            <a:lvl1pPr>
              <a:defRPr sz="32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66CFA-CD78-A846-AD4A-9A961194D7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285999"/>
            <a:ext cx="7734300" cy="3890963"/>
          </a:xfrm>
        </p:spPr>
        <p:txBody>
          <a:bodyPr vert="eaVert"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266D1-1AE7-904F-B396-446DBB7E5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07544-9092-EB42-A648-2C0A85C31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5E068-DE1D-7143-B903-5214DB31E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010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Download wallpaper 3840x2160 mountains, forest, fog, landscape 4k uhd 16:9  hd background">
            <a:extLst>
              <a:ext uri="{FF2B5EF4-FFF2-40B4-BE49-F238E27FC236}">
                <a16:creationId xmlns:a16="http://schemas.microsoft.com/office/drawing/2014/main" id="{A38EDF2F-51DB-41CF-A46B-720098720D9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DE4D8F1-A115-49BE-924A-A2AFB4892B6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7D1C4D-C4D7-41F1-B9BF-1FC69D3136D0}"/>
              </a:ext>
            </a:extLst>
          </p:cNvPr>
          <p:cNvSpPr/>
          <p:nvPr userDrawn="1"/>
        </p:nvSpPr>
        <p:spPr>
          <a:xfrm>
            <a:off x="0" y="3429000"/>
            <a:ext cx="12191998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7589410-F1C2-411D-8707-78DAA69E6D56}"/>
              </a:ext>
            </a:extLst>
          </p:cNvPr>
          <p:cNvGrpSpPr/>
          <p:nvPr userDrawn="1"/>
        </p:nvGrpSpPr>
        <p:grpSpPr>
          <a:xfrm>
            <a:off x="5463409" y="2766619"/>
            <a:ext cx="1265177" cy="256674"/>
            <a:chOff x="5133474" y="3914273"/>
            <a:chExt cx="1265177" cy="256674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86F86AB-1E8A-440A-AE8F-430412B2BB52}"/>
                </a:ext>
              </a:extLst>
            </p:cNvPr>
            <p:cNvSpPr/>
            <p:nvPr/>
          </p:nvSpPr>
          <p:spPr>
            <a:xfrm>
              <a:off x="5133474" y="3914274"/>
              <a:ext cx="256673" cy="256673"/>
            </a:xfrm>
            <a:prstGeom prst="ellipse">
              <a:avLst/>
            </a:prstGeom>
            <a:solidFill>
              <a:srgbClr val="1929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A753F4B-32A1-47EE-929A-27A4BD14EB33}"/>
                </a:ext>
              </a:extLst>
            </p:cNvPr>
            <p:cNvSpPr/>
            <p:nvPr/>
          </p:nvSpPr>
          <p:spPr>
            <a:xfrm>
              <a:off x="5469642" y="3914273"/>
              <a:ext cx="256673" cy="256673"/>
            </a:xfrm>
            <a:prstGeom prst="ellipse">
              <a:avLst/>
            </a:prstGeom>
            <a:solidFill>
              <a:srgbClr val="146C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A5F77AF-D887-47E1-AB83-006FCD9DB706}"/>
                </a:ext>
              </a:extLst>
            </p:cNvPr>
            <p:cNvSpPr/>
            <p:nvPr/>
          </p:nvSpPr>
          <p:spPr>
            <a:xfrm>
              <a:off x="5805810" y="3914273"/>
              <a:ext cx="256673" cy="256673"/>
            </a:xfrm>
            <a:prstGeom prst="ellipse">
              <a:avLst/>
            </a:prstGeom>
            <a:solidFill>
              <a:srgbClr val="9FD2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1CF97C8-9EBE-4A25-A380-5D66CD9B71C7}"/>
                </a:ext>
              </a:extLst>
            </p:cNvPr>
            <p:cNvSpPr/>
            <p:nvPr/>
          </p:nvSpPr>
          <p:spPr>
            <a:xfrm>
              <a:off x="6141978" y="3914273"/>
              <a:ext cx="256673" cy="256673"/>
            </a:xfrm>
            <a:prstGeom prst="ellipse">
              <a:avLst/>
            </a:prstGeom>
            <a:solidFill>
              <a:srgbClr val="FFFE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ABC8F70-7578-4FCD-8BAC-6F88D7738E5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50076" y="382084"/>
            <a:ext cx="491844" cy="5742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E88B33-9B71-9D41-8ECF-736B4D3D9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9930"/>
            <a:ext cx="10515600" cy="362089"/>
          </a:xfrm>
        </p:spPr>
        <p:txBody>
          <a:bodyPr>
            <a:normAutofit/>
          </a:bodyPr>
          <a:lstStyle>
            <a:lvl1pPr algn="ctr">
              <a:defRPr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FD82B-EFA2-474F-9C8B-91B6CC550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23304"/>
            <a:ext cx="10515600" cy="2553658"/>
          </a:xfrm>
        </p:spPr>
        <p:txBody>
          <a:bodyPr>
            <a:normAutofit/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840DD-C4EE-2741-8F1B-FAF862479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C3FF1-B899-C844-8AA6-4A4066D3D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7DBFA-C278-424A-8474-3A11726C8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65C25ED-0763-4BCD-8704-B23C8C4DDF59}"/>
              </a:ext>
            </a:extLst>
          </p:cNvPr>
          <p:cNvGrpSpPr/>
          <p:nvPr userDrawn="1"/>
        </p:nvGrpSpPr>
        <p:grpSpPr>
          <a:xfrm>
            <a:off x="4568947" y="6420510"/>
            <a:ext cx="3390267" cy="266816"/>
            <a:chOff x="3911082" y="124587"/>
            <a:chExt cx="3390267" cy="266816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8EA0955-C93D-49BD-A744-EDAE6E54F36E}"/>
                </a:ext>
              </a:extLst>
            </p:cNvPr>
            <p:cNvSpPr txBox="1"/>
            <p:nvPr/>
          </p:nvSpPr>
          <p:spPr>
            <a:xfrm>
              <a:off x="4125358" y="129793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sibermu.ac.id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8D5D775-0CF8-44A8-BFBC-08425DC750A4}"/>
                </a:ext>
              </a:extLst>
            </p:cNvPr>
            <p:cNvSpPr txBox="1"/>
            <p:nvPr/>
          </p:nvSpPr>
          <p:spPr>
            <a:xfrm>
              <a:off x="6214616" y="124587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F1988C72-68F5-4CF3-ACD7-165845080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tx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139783" y="174257"/>
              <a:ext cx="1047715" cy="17974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6267224-C5EE-46FE-8256-81CA1B513CA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911082" y="174257"/>
              <a:ext cx="196398" cy="196014"/>
            </a:xfrm>
            <a:prstGeom prst="rect">
              <a:avLst/>
            </a:prstGeom>
          </p:spPr>
        </p:pic>
      </p:grp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CFF00C84-CA4D-4953-8592-583FEAF1D3A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514475"/>
            <a:ext cx="10515600" cy="441325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918706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8B33-9B71-9D41-8ECF-736B4D3D9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5840"/>
            <a:ext cx="10515600" cy="684848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FD82B-EFA2-474F-9C8B-91B6CC550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6319"/>
            <a:ext cx="10515600" cy="387064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840DD-C4EE-2741-8F1B-FAF862479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DC3FF1-B899-C844-8AA6-4A4066D3D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7DBFA-C278-424A-8474-3A11726C8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620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D44A0-FFEE-FF42-9059-660480F5E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268536"/>
            <a:ext cx="10515600" cy="2516823"/>
          </a:xfrm>
        </p:spPr>
        <p:txBody>
          <a:bodyPr anchor="b">
            <a:normAutofit/>
          </a:bodyPr>
          <a:lstStyle>
            <a:lvl1pPr>
              <a:defRPr sz="32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C4508-9CE2-5946-8AC5-90654CD25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56480"/>
            <a:ext cx="10515600" cy="1233170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03831-3B3C-2A46-82F7-D194AFD86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33FA0-F5A9-4642-91CC-5AE6B1A87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99C5A-F0F0-5348-BD3A-4513E964F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091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656B8-912E-1B4B-9835-E58DA643D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46480"/>
            <a:ext cx="10515600" cy="644208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6BF30-2F16-3B4A-B460-04C8EA62B8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96159"/>
            <a:ext cx="5181600" cy="388080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94991E-6A57-7148-B40B-73EDBE4961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96159"/>
            <a:ext cx="5181600" cy="3880804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050E9A-FE63-1240-BD74-F447F9A1C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DE746F-BC13-A549-8509-EECCA7E5C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F25BD6-01DD-264F-9635-A8590866C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7CF1C-5D62-BB4C-A897-F60AB7ABA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036320"/>
            <a:ext cx="10515600" cy="654368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C6EE9F-5098-F147-A38B-530F986E1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468879"/>
            <a:ext cx="5157787" cy="537845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11C573-4F89-4C4B-902A-C53DB72B6E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39439"/>
            <a:ext cx="5157787" cy="3050223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1D5F43-AF5C-4A42-9AFE-592741EBE7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468880"/>
            <a:ext cx="5183188" cy="503871"/>
          </a:xfrm>
        </p:spPr>
        <p:txBody>
          <a:bodyPr anchor="b"/>
          <a:lstStyle>
            <a:lvl1pPr marL="0" indent="0">
              <a:buNone/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AD0DEA-828F-764C-8D88-3D980E9669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39439"/>
            <a:ext cx="5183188" cy="3050224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61F2F7-BFF3-D141-B0E8-8F23B0C85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0D913A-335A-0E49-AEBA-B4841E2EA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0FB7FE-81A7-F344-88F5-B1B4AC4C9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97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FF5F7-0D1C-434A-8692-46428BF54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16000"/>
            <a:ext cx="10515600" cy="674688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D651AB-CBD7-B247-9324-B35C6F95E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53D396-7537-344F-B124-CD50FE84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A8BDC0-7DDB-2A4A-BE37-3F0FE0495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69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508557-667C-1044-B07B-3C15431A3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624A25-ABE1-4B41-8ADF-99131D82C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7D8F5-62AC-F847-B24F-BD077E204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903E76A-A18A-4EE2-93D4-A76C6B459D22}"/>
              </a:ext>
            </a:extLst>
          </p:cNvPr>
          <p:cNvSpPr txBox="1"/>
          <p:nvPr userDrawn="1"/>
        </p:nvSpPr>
        <p:spPr>
          <a:xfrm>
            <a:off x="0" y="601589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Kampus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USM</a:t>
            </a:r>
            <a:b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Jalan HOS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Cokroaminoto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No. 17, Kota Yogyakarta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8" name="Picture 4" descr="Download wallpaper 3840x2160 mountains, forest, fog, landscape 4k uhd 16:9  hd background">
            <a:extLst>
              <a:ext uri="{FF2B5EF4-FFF2-40B4-BE49-F238E27FC236}">
                <a16:creationId xmlns:a16="http://schemas.microsoft.com/office/drawing/2014/main" id="{0504B17B-B813-46BC-834C-8E986143799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C543B3F-6190-4CAA-ADEB-3423C8982D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CBCCB16-16C5-40CE-916A-94D51362015C}"/>
              </a:ext>
            </a:extLst>
          </p:cNvPr>
          <p:cNvGrpSpPr/>
          <p:nvPr userDrawn="1"/>
        </p:nvGrpSpPr>
        <p:grpSpPr>
          <a:xfrm>
            <a:off x="4202745" y="4430662"/>
            <a:ext cx="3786507" cy="266816"/>
            <a:chOff x="3911082" y="124587"/>
            <a:chExt cx="3786507" cy="26681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0F55F53-77CA-4ED9-893A-D2FEA02E3343}"/>
                </a:ext>
              </a:extLst>
            </p:cNvPr>
            <p:cNvSpPr txBox="1"/>
            <p:nvPr/>
          </p:nvSpPr>
          <p:spPr>
            <a:xfrm>
              <a:off x="4125358" y="129793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b="0" cap="none" spc="0" dirty="0" err="1">
                  <a:ln w="0"/>
                  <a:solidFill>
                    <a:srgbClr val="1B2C5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sibermu.ac.id</a:t>
              </a:r>
              <a:endParaRPr lang="en-US" sz="1100" b="0" cap="none" spc="0" dirty="0">
                <a:ln w="0"/>
                <a:solidFill>
                  <a:srgbClr val="1B2C5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5C86E00-1DC5-49BE-9BD0-84004878C1D4}"/>
                </a:ext>
              </a:extLst>
            </p:cNvPr>
            <p:cNvSpPr txBox="1"/>
            <p:nvPr/>
          </p:nvSpPr>
          <p:spPr>
            <a:xfrm>
              <a:off x="6610856" y="124587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b="0" cap="none" spc="0" dirty="0">
                  <a:ln w="0"/>
                  <a:solidFill>
                    <a:srgbClr val="1B2C5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  <a:r>
                <a:rPr lang="en-US" sz="1100" b="0" cap="none" spc="0" dirty="0" err="1">
                  <a:ln w="0"/>
                  <a:solidFill>
                    <a:srgbClr val="1B2C5F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SiberMu</a:t>
              </a:r>
              <a:endParaRPr lang="en-US" sz="1100" b="0" cap="none" spc="0" dirty="0">
                <a:ln w="0"/>
                <a:solidFill>
                  <a:srgbClr val="1B2C5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3DB5AEF0-8453-45D1-A1BB-0734147E3D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146C46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GlowEdges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536023" y="174257"/>
              <a:ext cx="1047715" cy="17974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CEDAC63-2BA7-418F-8531-51A98C7DF3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tx2">
                  <a:tint val="45000"/>
                  <a:satMod val="400000"/>
                </a:schemeClr>
              </a:duotone>
              <a:alphaModFix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artisticGlowEdges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911082" y="174257"/>
              <a:ext cx="196398" cy="196014"/>
            </a:xfrm>
            <a:prstGeom prst="rect">
              <a:avLst/>
            </a:prstGeom>
          </p:spPr>
        </p:pic>
      </p:grpSp>
      <p:pic>
        <p:nvPicPr>
          <p:cNvPr id="46" name="Picture 45">
            <a:extLst>
              <a:ext uri="{FF2B5EF4-FFF2-40B4-BE49-F238E27FC236}">
                <a16:creationId xmlns:a16="http://schemas.microsoft.com/office/drawing/2014/main" id="{CCCC5C9D-EBB7-4315-9691-087D51C93EA8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5061366" y="1676530"/>
            <a:ext cx="2069265" cy="240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589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5DE68-B93F-3745-BD31-1B67127F5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C8B75-95BF-1140-A662-A5B82CE5F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306320"/>
            <a:ext cx="6172200" cy="3554730"/>
          </a:xfrm>
        </p:spPr>
        <p:txBody>
          <a:bodyPr/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03E9EB-4078-7348-911F-AC01D57E9F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06320"/>
            <a:ext cx="3932237" cy="3562668"/>
          </a:xfr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F32AEF-6224-C346-AC11-EC22129E9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714D6-F25F-FA48-B908-D0F8C7D1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384C80-5B37-814F-8BBE-39BFE6270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66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6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02EE9E-AE4D-4447-BED7-D415E3868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DB6327-BECD-0A4E-B3E1-AAAD400C3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E7098-DC45-7848-9590-E09F7FFB2E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5F7F5-0506-D246-935A-E9B2959FCE47}" type="datetimeFigureOut">
              <a:rPr lang="en-US" smtClean="0"/>
              <a:t>3/26/2023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5EFCF-42C2-4646-BE06-9FB0D9BC27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71519-0092-B04E-A518-50F1BC1333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13AC5-7A9C-0D47-8CA0-297AC32D38EE}" type="slidenum">
              <a:rPr lang="en-US" smtClean="0"/>
              <a:t>‹#›</a:t>
            </a:fld>
            <a:endParaRPr lang="en-US"/>
          </a:p>
        </p:txBody>
      </p:sp>
      <p:pic>
        <p:nvPicPr>
          <p:cNvPr id="23" name="Picture 4" descr="Download wallpaper 3840x2160 mountains, forest, fog, landscape 4k uhd 16:9  hd background">
            <a:extLst>
              <a:ext uri="{FF2B5EF4-FFF2-40B4-BE49-F238E27FC236}">
                <a16:creationId xmlns:a16="http://schemas.microsoft.com/office/drawing/2014/main" id="{F6EF5EEA-6EA9-40F7-9820-3B34DDBEBA4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1FCA2E9F-D307-4907-94B5-3B57A3CE1BD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FE5C54-1A43-4879-87E8-BA36532EA529}"/>
              </a:ext>
            </a:extLst>
          </p:cNvPr>
          <p:cNvSpPr/>
          <p:nvPr userDrawn="1"/>
        </p:nvSpPr>
        <p:spPr>
          <a:xfrm>
            <a:off x="0" y="2209463"/>
            <a:ext cx="12191998" cy="4648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152496E-831D-48FF-84D2-D175AC5E0073}"/>
              </a:ext>
            </a:extLst>
          </p:cNvPr>
          <p:cNvGrpSpPr/>
          <p:nvPr userDrawn="1"/>
        </p:nvGrpSpPr>
        <p:grpSpPr>
          <a:xfrm>
            <a:off x="5463409" y="1821739"/>
            <a:ext cx="1265177" cy="256674"/>
            <a:chOff x="5133474" y="3914273"/>
            <a:chExt cx="1265177" cy="256674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8ABF41C4-CC85-4144-8F5D-FE8FFABA3F4A}"/>
                </a:ext>
              </a:extLst>
            </p:cNvPr>
            <p:cNvSpPr/>
            <p:nvPr/>
          </p:nvSpPr>
          <p:spPr>
            <a:xfrm>
              <a:off x="5133474" y="3914274"/>
              <a:ext cx="256673" cy="256673"/>
            </a:xfrm>
            <a:prstGeom prst="ellipse">
              <a:avLst/>
            </a:prstGeom>
            <a:solidFill>
              <a:srgbClr val="1929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2C27803-52DE-470C-9A5D-E3CBFC6EAED1}"/>
                </a:ext>
              </a:extLst>
            </p:cNvPr>
            <p:cNvSpPr/>
            <p:nvPr/>
          </p:nvSpPr>
          <p:spPr>
            <a:xfrm>
              <a:off x="5469642" y="3914273"/>
              <a:ext cx="256673" cy="256673"/>
            </a:xfrm>
            <a:prstGeom prst="ellipse">
              <a:avLst/>
            </a:prstGeom>
            <a:solidFill>
              <a:srgbClr val="146C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4F745625-3A86-4267-93AC-E522618A2A8F}"/>
                </a:ext>
              </a:extLst>
            </p:cNvPr>
            <p:cNvSpPr/>
            <p:nvPr/>
          </p:nvSpPr>
          <p:spPr>
            <a:xfrm>
              <a:off x="5805810" y="3914273"/>
              <a:ext cx="256673" cy="256673"/>
            </a:xfrm>
            <a:prstGeom prst="ellipse">
              <a:avLst/>
            </a:prstGeom>
            <a:solidFill>
              <a:srgbClr val="9FD2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30159D85-422E-4600-A7D6-DE5C8873B5BB}"/>
                </a:ext>
              </a:extLst>
            </p:cNvPr>
            <p:cNvSpPr/>
            <p:nvPr/>
          </p:nvSpPr>
          <p:spPr>
            <a:xfrm>
              <a:off x="6141978" y="3914273"/>
              <a:ext cx="256673" cy="256673"/>
            </a:xfrm>
            <a:prstGeom prst="ellipse">
              <a:avLst/>
            </a:prstGeom>
            <a:solidFill>
              <a:srgbClr val="FFFE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C7DFDF9-6CF6-4F8F-A127-18D5EC74DB33}"/>
              </a:ext>
            </a:extLst>
          </p:cNvPr>
          <p:cNvGrpSpPr/>
          <p:nvPr userDrawn="1"/>
        </p:nvGrpSpPr>
        <p:grpSpPr>
          <a:xfrm>
            <a:off x="4568947" y="6420510"/>
            <a:ext cx="3390267" cy="266816"/>
            <a:chOff x="3911082" y="124587"/>
            <a:chExt cx="3390267" cy="26681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C924B39-1953-4619-A4EF-DDB0C19FB941}"/>
                </a:ext>
              </a:extLst>
            </p:cNvPr>
            <p:cNvSpPr txBox="1"/>
            <p:nvPr/>
          </p:nvSpPr>
          <p:spPr>
            <a:xfrm>
              <a:off x="4125358" y="129793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sibermu.ac.id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602F95B-CDCF-4E8F-89C8-044772E26382}"/>
                </a:ext>
              </a:extLst>
            </p:cNvPr>
            <p:cNvSpPr txBox="1"/>
            <p:nvPr/>
          </p:nvSpPr>
          <p:spPr>
            <a:xfrm>
              <a:off x="6214616" y="124587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D8A2F0E-B689-4DFD-9271-5A98926358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duotone>
                <a:prstClr val="black"/>
                <a:schemeClr val="tx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139783" y="174257"/>
              <a:ext cx="1047715" cy="17974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87DA7076-E027-4855-A7FC-341D24DB827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911082" y="174257"/>
              <a:ext cx="196398" cy="196014"/>
            </a:xfrm>
            <a:prstGeom prst="rect">
              <a:avLst/>
            </a:prstGeom>
          </p:spPr>
        </p:pic>
      </p:grpSp>
      <p:pic>
        <p:nvPicPr>
          <p:cNvPr id="39" name="Picture 38">
            <a:extLst>
              <a:ext uri="{FF2B5EF4-FFF2-40B4-BE49-F238E27FC236}">
                <a16:creationId xmlns:a16="http://schemas.microsoft.com/office/drawing/2014/main" id="{402F8EE5-793A-4D2D-BC11-F9A74FD1B7EA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5850076" y="382084"/>
            <a:ext cx="491844" cy="574228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9526B84-9025-452C-B929-24FC95CBDDF7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pic>
        <p:nvPicPr>
          <p:cNvPr id="42" name="Picture 2" descr="https://pps.whatsapp.net/v/t61.24694-24/184850623_460018962757065_7262030180130179479_n.jpg?ccb=11-4&amp;oh=01_AdTGcfQDe0whP885aiRjYpJoOjpwzUg1HrW2rRKh2bvosw&amp;oe=635E3CCE">
            <a:extLst>
              <a:ext uri="{FF2B5EF4-FFF2-40B4-BE49-F238E27FC236}">
                <a16:creationId xmlns:a16="http://schemas.microsoft.com/office/drawing/2014/main" id="{3482446C-88AF-4AB0-B9FC-F372001BF38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03" y="290107"/>
            <a:ext cx="571154" cy="57115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463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jpeg"/><Relationship Id="rId4" Type="http://schemas.openxmlformats.org/officeDocument/2006/relationships/hyperlink" Target="https://github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7D9761-B56B-A8ED-88F2-5184DE839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02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78CCA7-6D17-DD4A-9A0E-1ECF516581AB}"/>
              </a:ext>
            </a:extLst>
          </p:cNvPr>
          <p:cNvSpPr txBox="1"/>
          <p:nvPr/>
        </p:nvSpPr>
        <p:spPr>
          <a:xfrm>
            <a:off x="3792512" y="2383447"/>
            <a:ext cx="80647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b="1" dirty="0">
                <a:latin typeface="Arial" panose="020B0604020202020204" pitchFamily="34" charset="0"/>
                <a:cs typeface="Arial" panose="020B0604020202020204" pitchFamily="34" charset="0"/>
              </a:rPr>
              <a:t>GitHub </a:t>
            </a:r>
            <a:r>
              <a:rPr lang="en-ID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ID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sebuah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website yang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bisa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dikunjungi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https://github.com/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membuat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akun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serta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bisa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mengupload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file di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dalamnya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filenya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bisa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dikelola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menggunakan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VCS. GitHub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layanan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cloud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menyimpan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mengelola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project/repo git (website yang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didalamnya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menggunakan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git).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026" name="Picture 2" descr="https://pps.whatsapp.net/v/t61.24694-24/184850623_460018962757065_7262030180130179479_n.jpg?ccb=11-4&amp;oh=01_AdTGcfQDe0whP885aiRjYpJoOjpwzUg1HrW2rRKh2bvosw&amp;oe=635E3CCE">
            <a:extLst>
              <a:ext uri="{FF2B5EF4-FFF2-40B4-BE49-F238E27FC236}">
                <a16:creationId xmlns:a16="http://schemas.microsoft.com/office/drawing/2014/main" id="{9A5CAC2E-6E6A-40DC-909F-B5AD1C45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03" y="290107"/>
            <a:ext cx="571154" cy="57115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8A798997-43E9-4468-A718-AAB97C231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084" y="2284037"/>
            <a:ext cx="2230145" cy="2230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401654-F6B2-093F-89CD-45A22C52E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Definis</a:t>
            </a:r>
            <a:r>
              <a:rPr lang="en-US" dirty="0"/>
              <a:t> GITHUB</a:t>
            </a:r>
          </a:p>
        </p:txBody>
      </p:sp>
    </p:spTree>
    <p:extLst>
      <p:ext uri="{BB962C8B-B14F-4D97-AF65-F5344CB8AC3E}">
        <p14:creationId xmlns:p14="http://schemas.microsoft.com/office/powerpoint/2010/main" val="309407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pic>
        <p:nvPicPr>
          <p:cNvPr id="1026" name="Picture 2" descr="https://pps.whatsapp.net/v/t61.24694-24/184850623_460018962757065_7262030180130179479_n.jpg?ccb=11-4&amp;oh=01_AdTGcfQDe0whP885aiRjYpJoOjpwzUg1HrW2rRKh2bvosw&amp;oe=635E3CCE">
            <a:extLst>
              <a:ext uri="{FF2B5EF4-FFF2-40B4-BE49-F238E27FC236}">
                <a16:creationId xmlns:a16="http://schemas.microsoft.com/office/drawing/2014/main" id="{9A5CAC2E-6E6A-40DC-909F-B5AD1C45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03" y="290107"/>
            <a:ext cx="571154" cy="57115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8A798997-43E9-4468-A718-AAB97C2311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4909" y="3130960"/>
            <a:ext cx="2230145" cy="2230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Git Bash Vector Logo - Download Free SVG Icon | Worldvectorlogo">
            <a:extLst>
              <a:ext uri="{FF2B5EF4-FFF2-40B4-BE49-F238E27FC236}">
                <a16:creationId xmlns:a16="http://schemas.microsoft.com/office/drawing/2014/main" id="{FFB83A7B-9D68-411E-BAA5-D25AB597E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556" y="3240706"/>
            <a:ext cx="2162964" cy="2096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A1FEA5A-94F8-4D7C-81AC-11028509C3C8}"/>
              </a:ext>
            </a:extLst>
          </p:cNvPr>
          <p:cNvCxnSpPr/>
          <p:nvPr/>
        </p:nvCxnSpPr>
        <p:spPr>
          <a:xfrm>
            <a:off x="5344283" y="3668421"/>
            <a:ext cx="154405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32772BB-307E-4ED0-B67E-B12FA508C891}"/>
              </a:ext>
            </a:extLst>
          </p:cNvPr>
          <p:cNvCxnSpPr>
            <a:cxnSpLocks/>
          </p:cNvCxnSpPr>
          <p:nvPr/>
        </p:nvCxnSpPr>
        <p:spPr>
          <a:xfrm flipH="1">
            <a:off x="5359068" y="4859508"/>
            <a:ext cx="15763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8874EDB-B0CF-45E3-8017-EC79FC8B3379}"/>
              </a:ext>
            </a:extLst>
          </p:cNvPr>
          <p:cNvSpPr txBox="1"/>
          <p:nvPr/>
        </p:nvSpPr>
        <p:spPr>
          <a:xfrm>
            <a:off x="7917614" y="5549253"/>
            <a:ext cx="66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FC1D52-E019-4E7C-9EFA-E8F684D49C01}"/>
              </a:ext>
            </a:extLst>
          </p:cNvPr>
          <p:cNvSpPr txBox="1"/>
          <p:nvPr/>
        </p:nvSpPr>
        <p:spPr>
          <a:xfrm>
            <a:off x="5783942" y="3206311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Push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406AF6-5E94-48F3-9E91-FC23C7F9F7DB}"/>
              </a:ext>
            </a:extLst>
          </p:cNvPr>
          <p:cNvSpPr txBox="1"/>
          <p:nvPr/>
        </p:nvSpPr>
        <p:spPr>
          <a:xfrm>
            <a:off x="5786790" y="5063488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Pull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6FAA29-06CD-4BD0-A989-8E0DD2B514A3}"/>
              </a:ext>
            </a:extLst>
          </p:cNvPr>
          <p:cNvSpPr txBox="1"/>
          <p:nvPr/>
        </p:nvSpPr>
        <p:spPr>
          <a:xfrm>
            <a:off x="5638068" y="4111634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Commit</a:t>
            </a:r>
          </a:p>
        </p:txBody>
      </p:sp>
      <p:pic>
        <p:nvPicPr>
          <p:cNvPr id="26" name="Picture 4" descr="Git Bash Vector Logo - Download Free SVG Icon | Worldvectorlogo">
            <a:extLst>
              <a:ext uri="{FF2B5EF4-FFF2-40B4-BE49-F238E27FC236}">
                <a16:creationId xmlns:a16="http://schemas.microsoft.com/office/drawing/2014/main" id="{BE5951A8-0EE0-47DF-ABBA-D4C55E9C2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706" y="2439123"/>
            <a:ext cx="1081483" cy="104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Git Bash Vector Logo - Download Free SVG Icon | Worldvectorlogo">
            <a:extLst>
              <a:ext uri="{FF2B5EF4-FFF2-40B4-BE49-F238E27FC236}">
                <a16:creationId xmlns:a16="http://schemas.microsoft.com/office/drawing/2014/main" id="{6F676D4F-EFCD-4FC6-9EF7-31F252D57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152" y="3764846"/>
            <a:ext cx="1081483" cy="104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4" descr="Git Bash Vector Logo - Download Free SVG Icon | Worldvectorlogo">
            <a:extLst>
              <a:ext uri="{FF2B5EF4-FFF2-40B4-BE49-F238E27FC236}">
                <a16:creationId xmlns:a16="http://schemas.microsoft.com/office/drawing/2014/main" id="{23A0CD33-CA81-4B00-BE56-EEE835230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674" y="5005105"/>
            <a:ext cx="1081483" cy="1048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E8AB6C-0E46-B8EC-ABE0-FF0345B65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Relasi</a:t>
            </a:r>
            <a:r>
              <a:rPr lang="en-US" dirty="0"/>
              <a:t> Git dan GitHub</a:t>
            </a:r>
          </a:p>
        </p:txBody>
      </p:sp>
    </p:spTree>
    <p:extLst>
      <p:ext uri="{BB962C8B-B14F-4D97-AF65-F5344CB8AC3E}">
        <p14:creationId xmlns:p14="http://schemas.microsoft.com/office/powerpoint/2010/main" val="1069375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78CCA7-6D17-DD4A-9A0E-1ECF516581AB}"/>
              </a:ext>
            </a:extLst>
          </p:cNvPr>
          <p:cNvSpPr txBox="1"/>
          <p:nvPr/>
        </p:nvSpPr>
        <p:spPr>
          <a:xfrm>
            <a:off x="742848" y="2346352"/>
            <a:ext cx="90223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Version control system</a:t>
            </a:r>
          </a:p>
          <a:p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Sistem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yang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menyimpan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mengelola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rekaman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perubahan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source code</a:t>
            </a:r>
          </a:p>
          <a:p>
            <a:pPr marL="285750" indent="-285750">
              <a:buFontTx/>
              <a:buChar char="-"/>
            </a:pPr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Git </a:t>
            </a:r>
          </a:p>
          <a:p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Salah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satu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software yang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bisa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melakukan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VCS</a:t>
            </a:r>
          </a:p>
          <a:p>
            <a:pPr marL="285750" indent="-285750">
              <a:buFontTx/>
              <a:buChar char="-"/>
            </a:pPr>
            <a:r>
              <a:rPr lang="en-ID" b="1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Website/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layanan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mengelola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project git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B8B7E3-6685-FBA5-3F48-961A1CB08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</a:t>
            </a:r>
          </a:p>
        </p:txBody>
      </p:sp>
    </p:spTree>
    <p:extLst>
      <p:ext uri="{BB962C8B-B14F-4D97-AF65-F5344CB8AC3E}">
        <p14:creationId xmlns:p14="http://schemas.microsoft.com/office/powerpoint/2010/main" val="353595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78CCA7-6D17-DD4A-9A0E-1ECF516581AB}"/>
              </a:ext>
            </a:extLst>
          </p:cNvPr>
          <p:cNvSpPr txBox="1"/>
          <p:nvPr/>
        </p:nvSpPr>
        <p:spPr>
          <a:xfrm>
            <a:off x="742848" y="2234073"/>
            <a:ext cx="112454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Repo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folder project user 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Commit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rekaman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/snapshot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repo user 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Hash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penanda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unik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pada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sebuah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commit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Checkout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berpindah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ke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sebuah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commit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Branch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cabang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bebas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sebuah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commit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Merge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menggabungkan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branch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Remote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sumber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yang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memiliki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repo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Clone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mengambil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repo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remote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Push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mengirimkan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commit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ke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repo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Pull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mengambil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commit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repo</a:t>
            </a:r>
          </a:p>
          <a:p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94B87-E59F-C670-6CF4-507759D25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D" b="1" dirty="0" err="1">
                <a:latin typeface="Arial" panose="020B0604020202020204" pitchFamily="34" charset="0"/>
                <a:cs typeface="Arial" panose="020B0604020202020204" pitchFamily="34" charset="0"/>
              </a:rPr>
              <a:t>Istilah</a:t>
            </a:r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 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298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B8C948-B56A-D74B-8EE1-561442FFEDF2}"/>
              </a:ext>
            </a:extLst>
          </p:cNvPr>
          <p:cNvGrpSpPr/>
          <p:nvPr/>
        </p:nvGrpSpPr>
        <p:grpSpPr>
          <a:xfrm>
            <a:off x="4242493" y="6425716"/>
            <a:ext cx="3786507" cy="266816"/>
            <a:chOff x="3911082" y="124587"/>
            <a:chExt cx="3786507" cy="26681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E0F7311-5572-F242-905B-F7C38EEB5CF2}"/>
                </a:ext>
              </a:extLst>
            </p:cNvPr>
            <p:cNvSpPr txBox="1"/>
            <p:nvPr/>
          </p:nvSpPr>
          <p:spPr>
            <a:xfrm>
              <a:off x="4125358" y="129793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sibermu.ac.id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DEC46DC-A53B-F447-A33E-19469016EA18}"/>
                </a:ext>
              </a:extLst>
            </p:cNvPr>
            <p:cNvSpPr txBox="1"/>
            <p:nvPr/>
          </p:nvSpPr>
          <p:spPr>
            <a:xfrm>
              <a:off x="6610856" y="124587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DBF05AE-9CCA-8C4F-B804-48499EDDA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chemeClr val="tx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536023" y="174257"/>
              <a:ext cx="1047715" cy="17974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73FBC36-ECB1-1A42-92BE-92B0E6863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911082" y="174257"/>
              <a:ext cx="196398" cy="196014"/>
            </a:xfrm>
            <a:prstGeom prst="rect">
              <a:avLst/>
            </a:prstGeom>
          </p:spPr>
        </p:pic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78CCA7-6D17-DD4A-9A0E-1ECF516581AB}"/>
              </a:ext>
            </a:extLst>
          </p:cNvPr>
          <p:cNvSpPr txBox="1"/>
          <p:nvPr/>
        </p:nvSpPr>
        <p:spPr>
          <a:xfrm>
            <a:off x="488947" y="2488887"/>
            <a:ext cx="90223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Create a new repository on the command line</a:t>
            </a:r>
          </a:p>
          <a:p>
            <a:pPr algn="l"/>
            <a:r>
              <a:rPr lang="en-ID" sz="1400" b="0" i="0" dirty="0">
                <a:effectLst/>
                <a:latin typeface="-apple-system"/>
              </a:rPr>
              <a:t>echo "# </a:t>
            </a:r>
            <a:r>
              <a:rPr lang="en-ID" sz="1400" b="0" i="0" dirty="0" err="1">
                <a:effectLst/>
                <a:latin typeface="-apple-system"/>
              </a:rPr>
              <a:t>materi</a:t>
            </a:r>
            <a:r>
              <a:rPr lang="en-ID" sz="1400" b="0" i="0" dirty="0">
                <a:effectLst/>
                <a:latin typeface="-apple-system"/>
              </a:rPr>
              <a:t>" &gt;&gt; README.md </a:t>
            </a:r>
          </a:p>
          <a:p>
            <a:pPr algn="l"/>
            <a:r>
              <a:rPr lang="en-ID" sz="1400" b="0" i="0" dirty="0">
                <a:effectLst/>
                <a:latin typeface="-apple-system"/>
              </a:rPr>
              <a:t>git </a:t>
            </a:r>
            <a:r>
              <a:rPr lang="en-ID" sz="1400" b="0" i="0" dirty="0" err="1">
                <a:effectLst/>
                <a:latin typeface="-apple-system"/>
              </a:rPr>
              <a:t>init</a:t>
            </a:r>
            <a:r>
              <a:rPr lang="en-ID" sz="1400" b="0" i="0" dirty="0">
                <a:effectLst/>
                <a:latin typeface="-apple-system"/>
              </a:rPr>
              <a:t> </a:t>
            </a:r>
          </a:p>
          <a:p>
            <a:pPr algn="l"/>
            <a:r>
              <a:rPr lang="en-ID" sz="1400" b="0" i="0" dirty="0">
                <a:effectLst/>
                <a:latin typeface="-apple-system"/>
              </a:rPr>
              <a:t>git add </a:t>
            </a:r>
            <a:r>
              <a:rPr lang="en-ID" sz="1400" b="0" i="0" dirty="0" err="1">
                <a:effectLst/>
                <a:latin typeface="-apple-system"/>
              </a:rPr>
              <a:t>README.md</a:t>
            </a:r>
            <a:r>
              <a:rPr lang="en-ID" sz="1400" b="0" i="0" dirty="0">
                <a:effectLst/>
                <a:latin typeface="-apple-system"/>
              </a:rPr>
              <a:t> </a:t>
            </a:r>
          </a:p>
          <a:p>
            <a:pPr algn="l"/>
            <a:r>
              <a:rPr lang="en-ID" sz="1400" b="0" i="0" dirty="0">
                <a:effectLst/>
                <a:latin typeface="-apple-system"/>
              </a:rPr>
              <a:t>git commit -m "first commit" </a:t>
            </a:r>
          </a:p>
          <a:p>
            <a:pPr algn="l"/>
            <a:r>
              <a:rPr lang="en-ID" sz="1400" b="0" i="0" dirty="0">
                <a:effectLst/>
                <a:latin typeface="-apple-system"/>
              </a:rPr>
              <a:t>git branch -M main </a:t>
            </a:r>
          </a:p>
          <a:p>
            <a:pPr algn="l"/>
            <a:r>
              <a:rPr lang="en-ID" sz="1400" b="0" i="0" dirty="0">
                <a:effectLst/>
                <a:latin typeface="-apple-system"/>
              </a:rPr>
              <a:t>git remote add origin https://</a:t>
            </a:r>
            <a:r>
              <a:rPr lang="en-ID" sz="1400" b="0" i="0" dirty="0" err="1">
                <a:effectLst/>
                <a:latin typeface="-apple-system"/>
              </a:rPr>
              <a:t>github.com</a:t>
            </a:r>
            <a:r>
              <a:rPr lang="en-ID" sz="1400" b="0" i="0" dirty="0">
                <a:effectLst/>
                <a:latin typeface="-apple-system"/>
              </a:rPr>
              <a:t>/Yoomand11/</a:t>
            </a:r>
            <a:r>
              <a:rPr lang="en-ID" sz="1400" b="0" i="0" dirty="0" err="1">
                <a:effectLst/>
                <a:latin typeface="-apple-system"/>
              </a:rPr>
              <a:t>materi.git</a:t>
            </a:r>
            <a:r>
              <a:rPr lang="en-ID" sz="1400" b="0" i="0" dirty="0">
                <a:effectLst/>
                <a:latin typeface="-apple-system"/>
              </a:rPr>
              <a:t> </a:t>
            </a:r>
          </a:p>
          <a:p>
            <a:pPr algn="l"/>
            <a:r>
              <a:rPr lang="en-ID" sz="1400" b="0" i="0" dirty="0">
                <a:effectLst/>
                <a:latin typeface="-apple-system"/>
              </a:rPr>
              <a:t>git push -u origin main</a:t>
            </a:r>
          </a:p>
          <a:p>
            <a:br>
              <a:rPr lang="en-ID" sz="1400" b="0" i="0" dirty="0">
                <a:solidFill>
                  <a:srgbClr val="C9D1D9"/>
                </a:solidFill>
                <a:effectLst/>
                <a:latin typeface="-apple-system"/>
              </a:rPr>
            </a:b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Push an exiting repository from the command line</a:t>
            </a:r>
          </a:p>
          <a:p>
            <a:r>
              <a:rPr lang="en-ID" sz="1400" dirty="0">
                <a:effectLst/>
              </a:rPr>
              <a:t>git remote add origin https://github.com/??</a:t>
            </a:r>
            <a:endParaRPr lang="en-ID" sz="1400" dirty="0"/>
          </a:p>
          <a:p>
            <a:r>
              <a:rPr lang="en-ID" sz="1400" dirty="0">
                <a:effectLst/>
              </a:rPr>
              <a:t>git branch -M main</a:t>
            </a:r>
            <a:r>
              <a:rPr lang="en-ID" sz="1400" dirty="0"/>
              <a:t> </a:t>
            </a:r>
          </a:p>
          <a:p>
            <a:r>
              <a:rPr lang="en-ID" sz="1400" dirty="0">
                <a:effectLst/>
              </a:rPr>
              <a:t>git push -u origin main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ID" sz="14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endParaRPr lang="en-ID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DA737E-8612-4C7F-A4A7-C479FB70BE5D}"/>
              </a:ext>
            </a:extLst>
          </p:cNvPr>
          <p:cNvSpPr txBox="1"/>
          <p:nvPr/>
        </p:nvSpPr>
        <p:spPr>
          <a:xfrm>
            <a:off x="6676509" y="2976948"/>
            <a:ext cx="50265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1400" b="1" dirty="0">
                <a:latin typeface="Arial" panose="020B0604020202020204" pitchFamily="34" charset="0"/>
                <a:cs typeface="Arial" panose="020B0604020202020204" pitchFamily="34" charset="0"/>
              </a:rPr>
              <a:t>Push</a:t>
            </a:r>
          </a:p>
          <a:p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Git add .</a:t>
            </a:r>
          </a:p>
          <a:p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Git commit –m “</a:t>
            </a:r>
            <a:r>
              <a:rPr lang="en-ID" sz="1400" dirty="0" err="1">
                <a:latin typeface="Arial" panose="020B0604020202020204" pitchFamily="34" charset="0"/>
                <a:cs typeface="Arial" panose="020B0604020202020204" pitchFamily="34" charset="0"/>
              </a:rPr>
              <a:t>tambahan</a:t>
            </a:r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latin typeface="Arial" panose="020B0604020202020204" pitchFamily="34" charset="0"/>
                <a:cs typeface="Arial" panose="020B0604020202020204" pitchFamily="34" charset="0"/>
              </a:rPr>
              <a:t>fitur</a:t>
            </a:r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400" dirty="0" err="1">
                <a:latin typeface="Arial" panose="020B0604020202020204" pitchFamily="34" charset="0"/>
                <a:cs typeface="Arial" panose="020B0604020202020204" pitchFamily="34" charset="0"/>
              </a:rPr>
              <a:t>hapus</a:t>
            </a:r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Git push</a:t>
            </a:r>
          </a:p>
          <a:p>
            <a:endParaRPr lang="en-ID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400" b="1" dirty="0">
                <a:latin typeface="Arial" panose="020B0604020202020204" pitchFamily="34" charset="0"/>
                <a:cs typeface="Arial" panose="020B0604020202020204" pitchFamily="34" charset="0"/>
              </a:rPr>
              <a:t>Pull</a:t>
            </a:r>
          </a:p>
          <a:p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Git fetch</a:t>
            </a:r>
          </a:p>
          <a:p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Git pull</a:t>
            </a:r>
          </a:p>
          <a:p>
            <a:endParaRPr lang="en-ID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400" b="1" dirty="0">
                <a:latin typeface="Arial" panose="020B0604020202020204" pitchFamily="34" charset="0"/>
                <a:cs typeface="Arial" panose="020B0604020202020204" pitchFamily="34" charset="0"/>
              </a:rPr>
              <a:t>Multi </a:t>
            </a:r>
            <a:r>
              <a:rPr lang="en-ID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en-ID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git config --global </a:t>
            </a:r>
            <a:r>
              <a:rPr lang="en-ID" sz="1400" dirty="0" err="1">
                <a:latin typeface="Arial" panose="020B0604020202020204" pitchFamily="34" charset="0"/>
                <a:cs typeface="Arial" panose="020B0604020202020204" pitchFamily="34" charset="0"/>
              </a:rPr>
              <a:t>credential.useHttpPath</a:t>
            </a:r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 true</a:t>
            </a:r>
          </a:p>
          <a:p>
            <a:r>
              <a:rPr lang="en-ID" sz="1400" dirty="0">
                <a:latin typeface="Arial" panose="020B0604020202020204" pitchFamily="34" charset="0"/>
                <a:cs typeface="Arial" panose="020B0604020202020204" pitchFamily="34" charset="0"/>
              </a:rPr>
              <a:t>git config --global -e (editor)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5843CA-250E-4764-051B-9D9ABB0AC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Simulasi</a:t>
            </a:r>
            <a:r>
              <a:rPr lang="en-US" dirty="0"/>
              <a:t> Git dan GitHub</a:t>
            </a:r>
          </a:p>
        </p:txBody>
      </p:sp>
    </p:spTree>
    <p:extLst>
      <p:ext uri="{BB962C8B-B14F-4D97-AF65-F5344CB8AC3E}">
        <p14:creationId xmlns:p14="http://schemas.microsoft.com/office/powerpoint/2010/main" val="1152076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8677F-943B-CBB0-D9D0-568A07694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Dokumentasi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23AB37-5E1E-A80D-26BD-A92FBA88F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00" y="2528933"/>
            <a:ext cx="4369549" cy="36442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BB868A-B5BB-89E7-51CF-9223533BE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198" y="2267071"/>
            <a:ext cx="3434336" cy="40144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6910B55-3AA6-CE06-535D-9721ADCD8A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5483" y="2267071"/>
            <a:ext cx="3485793" cy="1718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584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DCA28B7-423A-4245-8256-8F208F7D2F31}"/>
              </a:ext>
            </a:extLst>
          </p:cNvPr>
          <p:cNvSpPr txBox="1"/>
          <p:nvPr/>
        </p:nvSpPr>
        <p:spPr>
          <a:xfrm>
            <a:off x="0" y="6015898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1200" b="1" dirty="0" err="1">
                <a:solidFill>
                  <a:srgbClr val="19295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Kampus</a:t>
            </a:r>
            <a:r>
              <a:rPr lang="en-ID" sz="1200" b="1" dirty="0">
                <a:solidFill>
                  <a:srgbClr val="19295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USM</a:t>
            </a:r>
            <a:br>
              <a:rPr lang="en-ID" sz="1200" b="1" dirty="0">
                <a:solidFill>
                  <a:srgbClr val="19295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D" sz="1200" b="1" dirty="0">
                <a:solidFill>
                  <a:srgbClr val="19295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Jalan HOS </a:t>
            </a:r>
            <a:r>
              <a:rPr lang="en-ID" sz="1200" b="1" dirty="0" err="1">
                <a:solidFill>
                  <a:srgbClr val="19295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Cokroaminoto</a:t>
            </a:r>
            <a:r>
              <a:rPr lang="en-ID" sz="1200" b="1" dirty="0">
                <a:solidFill>
                  <a:srgbClr val="19295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No. 17, Kota Yogyakarta</a:t>
            </a:r>
            <a:endParaRPr lang="en-US" sz="1200" b="1" dirty="0">
              <a:solidFill>
                <a:srgbClr val="19295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480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wnload wallpaper 3840x2160 mountains, forest, fog, landscape 4k uhd 16:9  hd background">
            <a:extLst>
              <a:ext uri="{FF2B5EF4-FFF2-40B4-BE49-F238E27FC236}">
                <a16:creationId xmlns:a16="http://schemas.microsoft.com/office/drawing/2014/main" id="{904A9556-C1B5-EB4D-8EB0-BCCA043C2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CFDB68-66E9-3D42-ADAA-4A190DE731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714EE5B-E80C-2144-9F6B-ED5F3C714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7979" y="1276244"/>
            <a:ext cx="996042" cy="11628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BA69E98-1421-004C-8AE3-35B3310AB69F}"/>
              </a:ext>
            </a:extLst>
          </p:cNvPr>
          <p:cNvSpPr txBox="1"/>
          <p:nvPr/>
        </p:nvSpPr>
        <p:spPr>
          <a:xfrm>
            <a:off x="0" y="2630509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PEMROGRAMAN WEB FRAMEWORK #1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9A671E-73DC-CA40-8BA5-B66A6D9BE39F}"/>
              </a:ext>
            </a:extLst>
          </p:cNvPr>
          <p:cNvSpPr txBox="1"/>
          <p:nvPr/>
        </p:nvSpPr>
        <p:spPr>
          <a:xfrm>
            <a:off x="0" y="3253694"/>
            <a:ext cx="12192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PANGGAH WIDIANDANA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1DB4D11-B32D-5645-8065-53025736A148}"/>
              </a:ext>
            </a:extLst>
          </p:cNvPr>
          <p:cNvGrpSpPr/>
          <p:nvPr/>
        </p:nvGrpSpPr>
        <p:grpSpPr>
          <a:xfrm>
            <a:off x="5463411" y="3882106"/>
            <a:ext cx="1265177" cy="256674"/>
            <a:chOff x="5133474" y="3914273"/>
            <a:chExt cx="1265177" cy="256674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37C8BA2-CE52-1F46-A215-B4156DC3438A}"/>
                </a:ext>
              </a:extLst>
            </p:cNvPr>
            <p:cNvSpPr/>
            <p:nvPr/>
          </p:nvSpPr>
          <p:spPr>
            <a:xfrm>
              <a:off x="5133474" y="3914274"/>
              <a:ext cx="256673" cy="256673"/>
            </a:xfrm>
            <a:prstGeom prst="ellipse">
              <a:avLst/>
            </a:prstGeom>
            <a:solidFill>
              <a:srgbClr val="1929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2FD1574-8065-9B4F-802B-FC698004759D}"/>
                </a:ext>
              </a:extLst>
            </p:cNvPr>
            <p:cNvSpPr/>
            <p:nvPr/>
          </p:nvSpPr>
          <p:spPr>
            <a:xfrm>
              <a:off x="5469642" y="3914273"/>
              <a:ext cx="256673" cy="256673"/>
            </a:xfrm>
            <a:prstGeom prst="ellipse">
              <a:avLst/>
            </a:prstGeom>
            <a:solidFill>
              <a:srgbClr val="146C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E3F87AC-DF6E-2B42-98B7-5B245BDF91C6}"/>
                </a:ext>
              </a:extLst>
            </p:cNvPr>
            <p:cNvSpPr/>
            <p:nvPr/>
          </p:nvSpPr>
          <p:spPr>
            <a:xfrm>
              <a:off x="5805810" y="3914273"/>
              <a:ext cx="256673" cy="256673"/>
            </a:xfrm>
            <a:prstGeom prst="ellipse">
              <a:avLst/>
            </a:prstGeom>
            <a:solidFill>
              <a:srgbClr val="9FD2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48D7AEB-8D56-8541-AD28-580653F87E9B}"/>
                </a:ext>
              </a:extLst>
            </p:cNvPr>
            <p:cNvSpPr/>
            <p:nvPr/>
          </p:nvSpPr>
          <p:spPr>
            <a:xfrm>
              <a:off x="6141978" y="3914273"/>
              <a:ext cx="256673" cy="256673"/>
            </a:xfrm>
            <a:prstGeom prst="ellipse">
              <a:avLst/>
            </a:prstGeom>
            <a:solidFill>
              <a:srgbClr val="FFFE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F94A078-920C-364F-85D3-CB9CECA365C3}"/>
              </a:ext>
            </a:extLst>
          </p:cNvPr>
          <p:cNvGrpSpPr/>
          <p:nvPr/>
        </p:nvGrpSpPr>
        <p:grpSpPr>
          <a:xfrm>
            <a:off x="4242493" y="6075526"/>
            <a:ext cx="3786507" cy="266816"/>
            <a:chOff x="3911082" y="124587"/>
            <a:chExt cx="3786507" cy="26681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D237E8E-5667-E148-88C4-E728E167650E}"/>
                </a:ext>
              </a:extLst>
            </p:cNvPr>
            <p:cNvSpPr txBox="1"/>
            <p:nvPr/>
          </p:nvSpPr>
          <p:spPr>
            <a:xfrm>
              <a:off x="4125358" y="129793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sibermu.ac.id</a:t>
              </a:r>
              <a:endPara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EA7A1B0-355B-B845-97C2-B31A78D82959}"/>
                </a:ext>
              </a:extLst>
            </p:cNvPr>
            <p:cNvSpPr txBox="1"/>
            <p:nvPr/>
          </p:nvSpPr>
          <p:spPr>
            <a:xfrm>
              <a:off x="6610856" y="124587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  <a:r>
                <a:rPr lang="en-US" sz="11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</a:t>
              </a:r>
              <a:endPara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2BA5E10-3D33-894F-8DFC-645B1231B3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36023" y="174257"/>
              <a:ext cx="1047715" cy="17974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987A805-694E-DF42-98D1-01E24BA2DD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11082" y="174257"/>
              <a:ext cx="196398" cy="1960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9397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wnload wallpaper 3840x2160 mountains, forest, fog, landscape 4k uhd 16:9  hd background">
            <a:extLst>
              <a:ext uri="{FF2B5EF4-FFF2-40B4-BE49-F238E27FC236}">
                <a16:creationId xmlns:a16="http://schemas.microsoft.com/office/drawing/2014/main" id="{904A9556-C1B5-EB4D-8EB0-BCCA043C2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CFDB68-66E9-3D42-ADAA-4A190DE731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18A0D9-6468-D042-8C6D-48BB63286FD9}"/>
              </a:ext>
            </a:extLst>
          </p:cNvPr>
          <p:cNvSpPr/>
          <p:nvPr/>
        </p:nvSpPr>
        <p:spPr>
          <a:xfrm>
            <a:off x="0" y="3429000"/>
            <a:ext cx="12191998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0B370A-D2D8-EB4C-B866-AF69618FDBAD}"/>
              </a:ext>
            </a:extLst>
          </p:cNvPr>
          <p:cNvSpPr txBox="1"/>
          <p:nvPr/>
        </p:nvSpPr>
        <p:spPr>
          <a:xfrm>
            <a:off x="-1" y="1141771"/>
            <a:ext cx="12191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 DAN GITHUB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0B2E7FE-26BB-1F49-A7B8-017DB2966BAD}"/>
              </a:ext>
            </a:extLst>
          </p:cNvPr>
          <p:cNvSpPr txBox="1"/>
          <p:nvPr/>
        </p:nvSpPr>
        <p:spPr>
          <a:xfrm>
            <a:off x="1769085" y="1704942"/>
            <a:ext cx="86538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 </a:t>
            </a:r>
            <a:r>
              <a:rPr lang="en-ID" sz="1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merupakan</a:t>
            </a:r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VERSION CONTROL SYSTEM (VCS) </a:t>
            </a:r>
            <a:r>
              <a:rPr lang="en-ID" sz="1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yaitu</a:t>
            </a:r>
            <a:r>
              <a:rPr lang="en-ID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system yang </a:t>
            </a:r>
            <a:r>
              <a:rPr lang="en-ID" sz="1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mengola</a:t>
            </a:r>
            <a:r>
              <a:rPr lang="en-ID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perubahan</a:t>
            </a:r>
            <a:r>
              <a:rPr lang="en-ID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pada </a:t>
            </a:r>
            <a:r>
              <a:rPr lang="en-ID" sz="1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suatu</a:t>
            </a:r>
            <a:r>
              <a:rPr lang="en-ID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dokumen</a:t>
            </a:r>
            <a:r>
              <a:rPr lang="en-ID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program, website dan </a:t>
            </a:r>
            <a:r>
              <a:rPr lang="en-ID" sz="1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informasi</a:t>
            </a:r>
            <a:r>
              <a:rPr lang="en-ID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lain</a:t>
            </a:r>
            <a:endParaRPr lang="en-US" sz="1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EDAD014-7ED0-344E-9D81-4A41650A9E3F}"/>
              </a:ext>
            </a:extLst>
          </p:cNvPr>
          <p:cNvGrpSpPr/>
          <p:nvPr/>
        </p:nvGrpSpPr>
        <p:grpSpPr>
          <a:xfrm>
            <a:off x="5463409" y="2766619"/>
            <a:ext cx="1265177" cy="256674"/>
            <a:chOff x="5133474" y="3914273"/>
            <a:chExt cx="1265177" cy="256674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4ADCAB4-84C1-6549-B007-C3E4DE103309}"/>
                </a:ext>
              </a:extLst>
            </p:cNvPr>
            <p:cNvSpPr/>
            <p:nvPr/>
          </p:nvSpPr>
          <p:spPr>
            <a:xfrm>
              <a:off x="5133474" y="3914274"/>
              <a:ext cx="256673" cy="256673"/>
            </a:xfrm>
            <a:prstGeom prst="ellipse">
              <a:avLst/>
            </a:prstGeom>
            <a:solidFill>
              <a:srgbClr val="1929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B45ED3C-1B78-5044-A7F6-6B0C3D3F2A51}"/>
                </a:ext>
              </a:extLst>
            </p:cNvPr>
            <p:cNvSpPr/>
            <p:nvPr/>
          </p:nvSpPr>
          <p:spPr>
            <a:xfrm>
              <a:off x="5469642" y="3914273"/>
              <a:ext cx="256673" cy="256673"/>
            </a:xfrm>
            <a:prstGeom prst="ellipse">
              <a:avLst/>
            </a:prstGeom>
            <a:solidFill>
              <a:srgbClr val="146C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08819A5-588D-5345-907B-5932BFE62A28}"/>
                </a:ext>
              </a:extLst>
            </p:cNvPr>
            <p:cNvSpPr/>
            <p:nvPr/>
          </p:nvSpPr>
          <p:spPr>
            <a:xfrm>
              <a:off x="5805810" y="3914273"/>
              <a:ext cx="256673" cy="256673"/>
            </a:xfrm>
            <a:prstGeom prst="ellipse">
              <a:avLst/>
            </a:prstGeom>
            <a:solidFill>
              <a:srgbClr val="9FD2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CAB5D8E-ECFD-E34E-B4FD-43961C37C359}"/>
                </a:ext>
              </a:extLst>
            </p:cNvPr>
            <p:cNvSpPr/>
            <p:nvPr/>
          </p:nvSpPr>
          <p:spPr>
            <a:xfrm>
              <a:off x="6141978" y="3914273"/>
              <a:ext cx="256673" cy="256673"/>
            </a:xfrm>
            <a:prstGeom prst="ellipse">
              <a:avLst/>
            </a:prstGeom>
            <a:solidFill>
              <a:srgbClr val="FFFE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BF8E12EA-5232-934E-8CF7-7154CB4EBBE6}"/>
              </a:ext>
            </a:extLst>
          </p:cNvPr>
          <p:cNvSpPr txBox="1"/>
          <p:nvPr/>
        </p:nvSpPr>
        <p:spPr>
          <a:xfrm>
            <a:off x="2194560" y="4184616"/>
            <a:ext cx="40695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sebuah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sebuah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website yang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bisa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dikunjungi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github.com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bisa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mengupload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file yang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bisa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dikelola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version control pada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en-ID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Jadi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layanan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cloud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menyimpan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mengelola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project </a:t>
            </a:r>
            <a:r>
              <a:rPr lang="en-ID" sz="1200" dirty="0" err="1">
                <a:latin typeface="Arial" panose="020B0604020202020204" pitchFamily="34" charset="0"/>
                <a:cs typeface="Arial" panose="020B0604020202020204" pitchFamily="34" charset="0"/>
              </a:rPr>
              <a:t>atau</a:t>
            </a:r>
            <a:r>
              <a:rPr lang="en-ID" sz="1200" dirty="0">
                <a:latin typeface="Arial" panose="020B0604020202020204" pitchFamily="34" charset="0"/>
                <a:cs typeface="Arial" panose="020B0604020202020204" pitchFamily="34" charset="0"/>
              </a:rPr>
              <a:t> repo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E1E3631-CAEB-DC47-B444-EE884F3CBC00}"/>
              </a:ext>
            </a:extLst>
          </p:cNvPr>
          <p:cNvGrpSpPr/>
          <p:nvPr/>
        </p:nvGrpSpPr>
        <p:grpSpPr>
          <a:xfrm>
            <a:off x="4242493" y="6425716"/>
            <a:ext cx="3786507" cy="266816"/>
            <a:chOff x="3911082" y="124587"/>
            <a:chExt cx="3786507" cy="26681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83F3E5F-A474-0848-9F9F-FDFD7D540A03}"/>
                </a:ext>
              </a:extLst>
            </p:cNvPr>
            <p:cNvSpPr txBox="1"/>
            <p:nvPr/>
          </p:nvSpPr>
          <p:spPr>
            <a:xfrm>
              <a:off x="4125358" y="129793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sibermu.ac.id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81F107A-837C-714A-B203-EF7D525EB38B}"/>
                </a:ext>
              </a:extLst>
            </p:cNvPr>
            <p:cNvSpPr txBox="1"/>
            <p:nvPr/>
          </p:nvSpPr>
          <p:spPr>
            <a:xfrm>
              <a:off x="6610856" y="124587"/>
              <a:ext cx="1086733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  <a:r>
                <a:rPr lang="en-US" sz="11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SiberMu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AAAEC58B-79CE-324E-B5F1-4CA667B8A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tx1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5536023" y="174257"/>
              <a:ext cx="1047715" cy="179740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3579ADD-1249-394F-B4F0-45B0F0AB6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tx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3911082" y="174257"/>
              <a:ext cx="196398" cy="196014"/>
            </a:xfrm>
            <a:prstGeom prst="rect">
              <a:avLst/>
            </a:prstGeom>
          </p:spPr>
        </p:pic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D98BABBE-A0FD-4043-9E0B-D4A4F4BE0D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0076" y="382084"/>
            <a:ext cx="491844" cy="574228"/>
          </a:xfrm>
          <a:prstGeom prst="rect">
            <a:avLst/>
          </a:prstGeom>
        </p:spPr>
      </p:pic>
      <p:pic>
        <p:nvPicPr>
          <p:cNvPr id="4" name="Picture 4" descr="Git Bash Vector Logo - Download Free SVG Icon | Worldvectorlogo">
            <a:extLst>
              <a:ext uri="{FF2B5EF4-FFF2-40B4-BE49-F238E27FC236}">
                <a16:creationId xmlns:a16="http://schemas.microsoft.com/office/drawing/2014/main" id="{58CF4547-50C8-082F-1506-86138B0C67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003" y="3882628"/>
            <a:ext cx="2162964" cy="2096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AC2AE361-A5F5-B95F-3A72-CD58A414A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0607" y="3749039"/>
            <a:ext cx="2230145" cy="2230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4141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pic>
        <p:nvPicPr>
          <p:cNvPr id="1026" name="Picture 2" descr="https://pps.whatsapp.net/v/t61.24694-24/184850623_460018962757065_7262030180130179479_n.jpg?ccb=11-4&amp;oh=01_AdTGcfQDe0whP885aiRjYpJoOjpwzUg1HrW2rRKh2bvosw&amp;oe=635E3CCE">
            <a:extLst>
              <a:ext uri="{FF2B5EF4-FFF2-40B4-BE49-F238E27FC236}">
                <a16:creationId xmlns:a16="http://schemas.microsoft.com/office/drawing/2014/main" id="{9A5CAC2E-6E6A-40DC-909F-B5AD1C45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03" y="290107"/>
            <a:ext cx="571154" cy="57115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C8A36F3-8CA3-46F9-99B8-82D8B9F3B9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16" y="2481558"/>
            <a:ext cx="6124575" cy="10382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8DD08BA-73C4-4EA5-9202-6360233CC4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716" y="4221260"/>
            <a:ext cx="6400800" cy="20478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861E52-A067-44DA-8D52-3AECEDD462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3502" y="2730329"/>
            <a:ext cx="6429375" cy="287655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6E143CB8-5436-C152-C812-E185792C4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Tanpa</a:t>
            </a:r>
            <a:r>
              <a:rPr lang="en-US" dirty="0"/>
              <a:t> GIT dan GITHUB</a:t>
            </a:r>
          </a:p>
        </p:txBody>
      </p:sp>
    </p:spTree>
    <p:extLst>
      <p:ext uri="{BB962C8B-B14F-4D97-AF65-F5344CB8AC3E}">
        <p14:creationId xmlns:p14="http://schemas.microsoft.com/office/powerpoint/2010/main" val="137170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pic>
        <p:nvPicPr>
          <p:cNvPr id="1026" name="Picture 2" descr="https://pps.whatsapp.net/v/t61.24694-24/184850623_460018962757065_7262030180130179479_n.jpg?ccb=11-4&amp;oh=01_AdTGcfQDe0whP885aiRjYpJoOjpwzUg1HrW2rRKh2bvosw&amp;oe=635E3CCE">
            <a:extLst>
              <a:ext uri="{FF2B5EF4-FFF2-40B4-BE49-F238E27FC236}">
                <a16:creationId xmlns:a16="http://schemas.microsoft.com/office/drawing/2014/main" id="{9A5CAC2E-6E6A-40DC-909F-B5AD1C45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03" y="290107"/>
            <a:ext cx="571154" cy="57115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DACA16-412F-47F1-94E8-4E4F2B9F4B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767" y="2425149"/>
            <a:ext cx="4497616" cy="30166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6832E8-739C-46F6-8051-4A6C292BE4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6889" y="3194611"/>
            <a:ext cx="3692845" cy="32363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EFC9E7-A91E-4D20-9492-901811E87C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4747" y="3047504"/>
            <a:ext cx="5889053" cy="23942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05A2E0-DD34-A01D-486A-2C856AF9D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Struktur Folder CI</a:t>
            </a:r>
          </a:p>
        </p:txBody>
      </p:sp>
    </p:spTree>
    <p:extLst>
      <p:ext uri="{BB962C8B-B14F-4D97-AF65-F5344CB8AC3E}">
        <p14:creationId xmlns:p14="http://schemas.microsoft.com/office/powerpoint/2010/main" val="817023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DED3DA4-0C40-AC41-900B-8C944B0D0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81" y="2500480"/>
            <a:ext cx="5621680" cy="43575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78CCA7-6D17-DD4A-9A0E-1ECF516581AB}"/>
              </a:ext>
            </a:extLst>
          </p:cNvPr>
          <p:cNvSpPr txBox="1"/>
          <p:nvPr/>
        </p:nvSpPr>
        <p:spPr>
          <a:xfrm>
            <a:off x="6594550" y="2529855"/>
            <a:ext cx="526266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b="1" dirty="0">
                <a:latin typeface="Arial" panose="020B0604020202020204" pitchFamily="34" charset="0"/>
                <a:cs typeface="Arial" panose="020B0604020202020204" pitchFamily="34" charset="0"/>
              </a:rPr>
              <a:t>Version Control System</a:t>
            </a:r>
          </a:p>
          <a:p>
            <a:pPr marL="285750" indent="-285750">
              <a:buFontTx/>
              <a:buChar char="-"/>
            </a:pP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Sebuah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system yang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menyimpan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rekaman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/snapshot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perubahan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pada source code</a:t>
            </a:r>
          </a:p>
          <a:p>
            <a:pPr marL="285750" indent="-285750">
              <a:buFontTx/>
              <a:buChar char="-"/>
            </a:pP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Memungkinkan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bekerja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berkolaborasi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lebih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baik</a:t>
            </a:r>
            <a:endParaRPr lang="en-ID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Mengetahui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siapa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yang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melakukan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kapan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sebuah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perubahan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terjadi</a:t>
            </a:r>
            <a:endParaRPr lang="en-ID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Memungkinkan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kita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kembali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ke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keadaan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sebelum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perubahan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pps.whatsapp.net/v/t61.24694-24/184850623_460018962757065_7262030180130179479_n.jpg?ccb=11-4&amp;oh=01_AdTGcfQDe0whP885aiRjYpJoOjpwzUg1HrW2rRKh2bvosw&amp;oe=635E3CCE">
            <a:extLst>
              <a:ext uri="{FF2B5EF4-FFF2-40B4-BE49-F238E27FC236}">
                <a16:creationId xmlns:a16="http://schemas.microsoft.com/office/drawing/2014/main" id="{9A5CAC2E-6E6A-40DC-909F-B5AD1C45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03" y="290107"/>
            <a:ext cx="571154" cy="57115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0289C0F-B614-0EA4-C4FB-43EE181B5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Definisi</a:t>
            </a:r>
            <a:r>
              <a:rPr lang="en-US" dirty="0"/>
              <a:t> VCS</a:t>
            </a:r>
          </a:p>
        </p:txBody>
      </p:sp>
    </p:spTree>
    <p:extLst>
      <p:ext uri="{BB962C8B-B14F-4D97-AF65-F5344CB8AC3E}">
        <p14:creationId xmlns:p14="http://schemas.microsoft.com/office/powerpoint/2010/main" val="3615952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78CCA7-6D17-DD4A-9A0E-1ECF516581AB}"/>
              </a:ext>
            </a:extLst>
          </p:cNvPr>
          <p:cNvSpPr txBox="1"/>
          <p:nvPr/>
        </p:nvSpPr>
        <p:spPr>
          <a:xfrm>
            <a:off x="3792512" y="2383447"/>
            <a:ext cx="806470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000" b="1" dirty="0">
                <a:latin typeface="Arial" panose="020B0604020202020204" pitchFamily="34" charset="0"/>
                <a:cs typeface="Arial" panose="020B0604020202020204" pitchFamily="34" charset="0"/>
              </a:rPr>
              <a:t>GIT </a:t>
            </a:r>
            <a:r>
              <a:rPr lang="en-ID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ID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Version Control System (VCS)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terdistribusi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mengelola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perubahan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file di </a:t>
            </a:r>
            <a:r>
              <a:rPr lang="en-ID" sz="2000" dirty="0" err="1"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ID" sz="2000" dirty="0">
                <a:latin typeface="Arial" panose="020B0604020202020204" pitchFamily="34" charset="0"/>
                <a:cs typeface="Arial" panose="020B0604020202020204" pitchFamily="34" charset="0"/>
              </a:rPr>
              <a:t> folder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pps.whatsapp.net/v/t61.24694-24/184850623_460018962757065_7262030180130179479_n.jpg?ccb=11-4&amp;oh=01_AdTGcfQDe0whP885aiRjYpJoOjpwzUg1HrW2rRKh2bvosw&amp;oe=635E3CCE">
            <a:extLst>
              <a:ext uri="{FF2B5EF4-FFF2-40B4-BE49-F238E27FC236}">
                <a16:creationId xmlns:a16="http://schemas.microsoft.com/office/drawing/2014/main" id="{9A5CAC2E-6E6A-40DC-909F-B5AD1C45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03" y="290107"/>
            <a:ext cx="571154" cy="57115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Git Bash Vector Logo - Download Free SVG Icon | Worldvectorlogo">
            <a:extLst>
              <a:ext uri="{FF2B5EF4-FFF2-40B4-BE49-F238E27FC236}">
                <a16:creationId xmlns:a16="http://schemas.microsoft.com/office/drawing/2014/main" id="{37BBACA1-4DB7-47BE-A308-AE94A1973B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422" y="2606643"/>
            <a:ext cx="2162964" cy="2096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4E2764-5BAB-EDA5-DE5B-B332EB828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Definisi</a:t>
            </a:r>
            <a:r>
              <a:rPr lang="en-US" dirty="0"/>
              <a:t> GIT</a:t>
            </a:r>
          </a:p>
        </p:txBody>
      </p:sp>
    </p:spTree>
    <p:extLst>
      <p:ext uri="{BB962C8B-B14F-4D97-AF65-F5344CB8AC3E}">
        <p14:creationId xmlns:p14="http://schemas.microsoft.com/office/powerpoint/2010/main" val="1563564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078CCA7-6D17-DD4A-9A0E-1ECF516581AB}"/>
              </a:ext>
            </a:extLst>
          </p:cNvPr>
          <p:cNvSpPr txBox="1"/>
          <p:nvPr/>
        </p:nvSpPr>
        <p:spPr>
          <a:xfrm>
            <a:off x="742848" y="2346352"/>
            <a:ext cx="112454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Repo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folder project user (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sebuah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software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mengelola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perubahan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file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didalam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folder)</a:t>
            </a:r>
          </a:p>
          <a:p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Commit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rekaman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/snapshot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repo user (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riwayat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perubahan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file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disimpan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menggunakan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dirty="0" err="1">
                <a:latin typeface="Arial" panose="020B0604020202020204" pitchFamily="34" charset="0"/>
                <a:cs typeface="Arial" panose="020B0604020202020204" pitchFamily="34" charset="0"/>
              </a:rPr>
              <a:t>serangkaian</a:t>
            </a: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 commit)</a:t>
            </a:r>
          </a:p>
          <a:p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0C7989-6058-95BF-9291-29482E7DB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D" b="1" dirty="0" err="1">
                <a:latin typeface="Arial" panose="020B0604020202020204" pitchFamily="34" charset="0"/>
                <a:cs typeface="Arial" panose="020B0604020202020204" pitchFamily="34" charset="0"/>
              </a:rPr>
              <a:t>Istilah</a:t>
            </a:r>
            <a:r>
              <a:rPr lang="en-ID" b="1" dirty="0">
                <a:latin typeface="Arial" panose="020B0604020202020204" pitchFamily="34" charset="0"/>
                <a:cs typeface="Arial" panose="020B0604020202020204" pitchFamily="34" charset="0"/>
              </a:rPr>
              <a:t> 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887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22476EB9-82A5-B843-8DAB-C15C66122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8" y="284847"/>
            <a:ext cx="491844" cy="571154"/>
          </a:xfrm>
          <a:prstGeom prst="rect">
            <a:avLst/>
          </a:prstGeom>
        </p:spPr>
      </p:pic>
      <p:pic>
        <p:nvPicPr>
          <p:cNvPr id="1026" name="Picture 2" descr="https://pps.whatsapp.net/v/t61.24694-24/184850623_460018962757065_7262030180130179479_n.jpg?ccb=11-4&amp;oh=01_AdTGcfQDe0whP885aiRjYpJoOjpwzUg1HrW2rRKh2bvosw&amp;oe=635E3CCE">
            <a:extLst>
              <a:ext uri="{FF2B5EF4-FFF2-40B4-BE49-F238E27FC236}">
                <a16:creationId xmlns:a16="http://schemas.microsoft.com/office/drawing/2014/main" id="{9A5CAC2E-6E6A-40DC-909F-B5AD1C45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003" y="290107"/>
            <a:ext cx="571154" cy="57115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C8A36F3-8CA3-46F9-99B8-82D8B9F3B9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1214" y="5387587"/>
            <a:ext cx="6124575" cy="10382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D191077-23B4-4E7B-8772-C7C8DA0479F3}"/>
              </a:ext>
            </a:extLst>
          </p:cNvPr>
          <p:cNvSpPr txBox="1"/>
          <p:nvPr/>
        </p:nvSpPr>
        <p:spPr>
          <a:xfrm>
            <a:off x="2197887" y="2292415"/>
            <a:ext cx="948876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Mulai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mengerjakan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latar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belakang</a:t>
            </a:r>
            <a:endParaRPr lang="en-ID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Menambahkan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rumusan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masalah</a:t>
            </a:r>
            <a:endParaRPr lang="en-ID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Mengerjakan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bab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</a:p>
          <a:p>
            <a:pPr marL="285750" indent="-285750">
              <a:buFontTx/>
              <a:buChar char="-"/>
            </a:pP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Menambahkan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teori</a:t>
            </a:r>
            <a:endParaRPr lang="en-ID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Revisi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D" sz="2800" dirty="0" err="1">
                <a:latin typeface="Arial" panose="020B0604020202020204" pitchFamily="34" charset="0"/>
                <a:cs typeface="Arial" panose="020B0604020202020204" pitchFamily="34" charset="0"/>
              </a:rPr>
              <a:t>pembimbing</a:t>
            </a: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</a:p>
          <a:p>
            <a:pPr marL="285750" indent="-285750">
              <a:buFontTx/>
              <a:buChar char="-"/>
            </a:pPr>
            <a:r>
              <a:rPr lang="en-ID" sz="2800" dirty="0">
                <a:latin typeface="Arial" panose="020B0604020202020204" pitchFamily="34" charset="0"/>
                <a:cs typeface="Arial" panose="020B0604020202020204" pitchFamily="34" charset="0"/>
              </a:rPr>
              <a:t>……………….</a:t>
            </a:r>
          </a:p>
          <a:p>
            <a:pPr marL="285750" indent="-285750">
              <a:buFontTx/>
              <a:buChar char="-"/>
            </a:pPr>
            <a:endParaRPr lang="en-ID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46A870E-708A-4EFF-B0B5-99F6CA7F9092}"/>
              </a:ext>
            </a:extLst>
          </p:cNvPr>
          <p:cNvCxnSpPr>
            <a:cxnSpLocks/>
          </p:cNvCxnSpPr>
          <p:nvPr/>
        </p:nvCxnSpPr>
        <p:spPr>
          <a:xfrm>
            <a:off x="2090157" y="2435087"/>
            <a:ext cx="0" cy="2785813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8975D2DC-C1D9-EAC8-9E07-94652B370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Cara kerja Git dan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722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</TotalTime>
  <Words>752</Words>
  <Application>Microsoft Office PowerPoint</Application>
  <PresentationFormat>Widescreen</PresentationFormat>
  <Paragraphs>106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-apple-system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Tanpa GIT dan GITHUB</vt:lpstr>
      <vt:lpstr>Struktur Folder CI</vt:lpstr>
      <vt:lpstr>Definisi VCS</vt:lpstr>
      <vt:lpstr>Definisi GIT</vt:lpstr>
      <vt:lpstr>Istilah Git</vt:lpstr>
      <vt:lpstr>Cara kerja Git dan Github</vt:lpstr>
      <vt:lpstr>Definis GITHUB</vt:lpstr>
      <vt:lpstr>Relasi Git dan GitHub</vt:lpstr>
      <vt:lpstr>Kesimpulan</vt:lpstr>
      <vt:lpstr>Istilah Git</vt:lpstr>
      <vt:lpstr>Simulasi Git dan GitHub</vt:lpstr>
      <vt:lpstr>Dokumentasi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Panggah Widiandana</cp:lastModifiedBy>
  <cp:revision>116</cp:revision>
  <dcterms:created xsi:type="dcterms:W3CDTF">2022-08-02T07:30:23Z</dcterms:created>
  <dcterms:modified xsi:type="dcterms:W3CDTF">2023-03-26T09:59:32Z</dcterms:modified>
</cp:coreProperties>
</file>

<file path=docProps/thumbnail.jpeg>
</file>